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1"/>
  </p:notesMasterIdLst>
  <p:sldIdLst>
    <p:sldId id="262" r:id="rId3"/>
    <p:sldId id="464" r:id="rId4"/>
    <p:sldId id="465" r:id="rId5"/>
    <p:sldId id="476" r:id="rId6"/>
    <p:sldId id="478" r:id="rId7"/>
    <p:sldId id="480" r:id="rId8"/>
    <p:sldId id="483" r:id="rId9"/>
    <p:sldId id="466" r:id="rId10"/>
    <p:sldId id="482" r:id="rId11"/>
    <p:sldId id="484" r:id="rId12"/>
    <p:sldId id="485" r:id="rId13"/>
    <p:sldId id="486" r:id="rId14"/>
    <p:sldId id="481" r:id="rId15"/>
    <p:sldId id="329" r:id="rId16"/>
    <p:sldId id="370" r:id="rId17"/>
    <p:sldId id="470" r:id="rId18"/>
    <p:sldId id="472" r:id="rId19"/>
    <p:sldId id="471" r:id="rId20"/>
    <p:sldId id="468" r:id="rId21"/>
    <p:sldId id="436" r:id="rId22"/>
    <p:sldId id="384" r:id="rId23"/>
    <p:sldId id="304" r:id="rId24"/>
    <p:sldId id="431" r:id="rId25"/>
    <p:sldId id="488" r:id="rId26"/>
    <p:sldId id="326" r:id="rId27"/>
    <p:sldId id="473" r:id="rId28"/>
    <p:sldId id="448" r:id="rId29"/>
    <p:sldId id="462" r:id="rId30"/>
    <p:sldId id="447" r:id="rId31"/>
    <p:sldId id="327" r:id="rId32"/>
    <p:sldId id="385" r:id="rId33"/>
    <p:sldId id="474" r:id="rId34"/>
    <p:sldId id="489" r:id="rId35"/>
    <p:sldId id="434" r:id="rId36"/>
    <p:sldId id="435" r:id="rId37"/>
    <p:sldId id="487" r:id="rId38"/>
    <p:sldId id="490" r:id="rId39"/>
    <p:sldId id="49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B6B6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6456" autoAdjust="0"/>
  </p:normalViewPr>
  <p:slideViewPr>
    <p:cSldViewPr snapToGrid="0">
      <p:cViewPr varScale="1">
        <p:scale>
          <a:sx n="88" d="100"/>
          <a:sy n="88" d="100"/>
        </p:scale>
        <p:origin x="399"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6" d="100"/>
          <a:sy n="96" d="100"/>
        </p:scale>
        <p:origin x="35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821B1-C256-4FCA-AE17-4C7FE5B7ECEA}"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F7DD1482-239D-4C6F-A1EF-45C0AD4DE1E9}">
      <dgm:prSet/>
      <dgm:spPr>
        <a:solidFill>
          <a:schemeClr val="accent2"/>
        </a:solidFill>
        <a:ln>
          <a:solidFill>
            <a:schemeClr val="accent3">
              <a:lumMod val="60000"/>
              <a:lumOff val="40000"/>
            </a:schemeClr>
          </a:solidFill>
        </a:ln>
      </dgm:spPr>
      <dgm:t>
        <a:bodyPr/>
        <a:lstStyle/>
        <a:p>
          <a:r>
            <a:rPr lang="en-GB" dirty="0"/>
            <a:t>HTTPS Cert</a:t>
          </a:r>
          <a:r>
            <a:rPr lang="en-CH" dirty="0" err="1"/>
            <a:t>ificate</a:t>
          </a:r>
          <a:r>
            <a:rPr lang="en-GB" dirty="0"/>
            <a:t>s TLS 1.</a:t>
          </a:r>
          <a:r>
            <a:rPr lang="en-CH" dirty="0"/>
            <a:t>2</a:t>
          </a:r>
          <a:r>
            <a:rPr lang="en-GB" dirty="0"/>
            <a:t>, 1.</a:t>
          </a:r>
          <a:r>
            <a:rPr lang="en-CH" dirty="0"/>
            <a:t>3 </a:t>
          </a:r>
          <a:endParaRPr lang="en-US" dirty="0"/>
        </a:p>
      </dgm:t>
    </dgm:pt>
    <dgm:pt modelId="{FE08F137-FF19-4F4F-B581-01ED7912D076}" type="parTrans" cxnId="{9F7CFAAE-B1F1-4E89-B92E-11D891F2BAE2}">
      <dgm:prSet/>
      <dgm:spPr/>
      <dgm:t>
        <a:bodyPr/>
        <a:lstStyle/>
        <a:p>
          <a:endParaRPr lang="en-US"/>
        </a:p>
      </dgm:t>
    </dgm:pt>
    <dgm:pt modelId="{E953206D-C5C1-460B-A0D2-E20F610F85AE}" type="sibTrans" cxnId="{9F7CFAAE-B1F1-4E89-B92E-11D891F2BAE2}">
      <dgm:prSet/>
      <dgm:spPr/>
      <dgm:t>
        <a:bodyPr/>
        <a:lstStyle/>
        <a:p>
          <a:endParaRPr lang="en-US"/>
        </a:p>
      </dgm:t>
    </dgm:pt>
    <dgm:pt modelId="{E9B4DB16-800A-4090-A0E9-F0CD63E1C2FC}">
      <dgm:prSet phldrT="[Text]"/>
      <dgm:spPr>
        <a:solidFill>
          <a:schemeClr val="accent2"/>
        </a:solidFill>
      </dgm:spPr>
      <dgm:t>
        <a:bodyPr/>
        <a:lstStyle/>
        <a:p>
          <a:r>
            <a:rPr lang="en-CH" dirty="0"/>
            <a:t>GDPR, Data breaches</a:t>
          </a:r>
          <a:endParaRPr lang="en-US" dirty="0"/>
        </a:p>
      </dgm:t>
    </dgm:pt>
    <dgm:pt modelId="{84C7F0AE-A310-4C9C-9D35-0331DB4F6596}" type="parTrans" cxnId="{DE61F8DE-8ABA-4988-AF38-541BB8D3F6E3}">
      <dgm:prSet/>
      <dgm:spPr/>
      <dgm:t>
        <a:bodyPr/>
        <a:lstStyle/>
        <a:p>
          <a:endParaRPr lang="en-CH"/>
        </a:p>
      </dgm:t>
    </dgm:pt>
    <dgm:pt modelId="{2B89CD21-44F5-4AAF-B48D-6DA71E4CE8A8}" type="sibTrans" cxnId="{DE61F8DE-8ABA-4988-AF38-541BB8D3F6E3}">
      <dgm:prSet/>
      <dgm:spPr/>
      <dgm:t>
        <a:bodyPr/>
        <a:lstStyle/>
        <a:p>
          <a:endParaRPr lang="en-CH"/>
        </a:p>
      </dgm:t>
    </dgm:pt>
    <dgm:pt modelId="{609339CE-9A21-4594-B753-87A21F13125F}">
      <dgm:prSet phldrT="[Text]"/>
      <dgm:spPr>
        <a:solidFill>
          <a:schemeClr val="accent2"/>
        </a:solidFill>
        <a:ln>
          <a:solidFill>
            <a:schemeClr val="accent3">
              <a:lumMod val="60000"/>
              <a:lumOff val="40000"/>
            </a:schemeClr>
          </a:solidFill>
        </a:ln>
      </dgm:spPr>
      <dgm:t>
        <a:bodyPr/>
        <a:lstStyle/>
        <a:p>
          <a:r>
            <a:rPr lang="en-CH" dirty="0"/>
            <a:t>Hosting</a:t>
          </a:r>
          <a:endParaRPr lang="en-US" dirty="0"/>
        </a:p>
      </dgm:t>
    </dgm:pt>
    <dgm:pt modelId="{FB8FEEB0-3A4E-486C-9108-D803C946C65F}" type="parTrans" cxnId="{5B0888FC-4F02-4909-ABC5-952B27949A93}">
      <dgm:prSet/>
      <dgm:spPr/>
      <dgm:t>
        <a:bodyPr/>
        <a:lstStyle/>
        <a:p>
          <a:endParaRPr lang="en-CH"/>
        </a:p>
      </dgm:t>
    </dgm:pt>
    <dgm:pt modelId="{BBB21A0E-0E5E-4C4B-875B-1C5769C523D8}" type="sibTrans" cxnId="{5B0888FC-4F02-4909-ABC5-952B27949A93}">
      <dgm:prSet/>
      <dgm:spPr/>
      <dgm:t>
        <a:bodyPr/>
        <a:lstStyle/>
        <a:p>
          <a:endParaRPr lang="en-CH"/>
        </a:p>
      </dgm:t>
    </dgm:pt>
    <dgm:pt modelId="{0FAE915D-97DA-4593-82B8-F7FF336ADD3A}">
      <dgm:prSet phldrT="[Text]"/>
      <dgm:spPr>
        <a:solidFill>
          <a:schemeClr val="accent2"/>
        </a:solidFill>
      </dgm:spPr>
      <dgm:t>
        <a:bodyPr/>
        <a:lstStyle/>
        <a:p>
          <a:r>
            <a:rPr lang="en-US" dirty="0"/>
            <a:t>Infrastructure security</a:t>
          </a:r>
        </a:p>
      </dgm:t>
    </dgm:pt>
    <dgm:pt modelId="{08C2E95F-DEE9-4B1E-AEAC-F9ABFE004763}" type="parTrans" cxnId="{47BF40C2-2364-441E-A899-25DF99023595}">
      <dgm:prSet/>
      <dgm:spPr/>
      <dgm:t>
        <a:bodyPr/>
        <a:lstStyle/>
        <a:p>
          <a:endParaRPr lang="en-US"/>
        </a:p>
      </dgm:t>
    </dgm:pt>
    <dgm:pt modelId="{0E727421-61BE-4DB1-A323-2B811F6FA1CE}" type="sibTrans" cxnId="{47BF40C2-2364-441E-A899-25DF99023595}">
      <dgm:prSet/>
      <dgm:spPr/>
      <dgm:t>
        <a:bodyPr/>
        <a:lstStyle/>
        <a:p>
          <a:endParaRPr lang="en-US"/>
        </a:p>
      </dgm:t>
    </dgm:pt>
    <dgm:pt modelId="{E0E101AC-4A1D-48D8-8AD2-2F42EA8D5732}">
      <dgm:prSet/>
      <dgm:spPr>
        <a:solidFill>
          <a:schemeClr val="accent2"/>
        </a:solidFill>
        <a:ln>
          <a:solidFill>
            <a:schemeClr val="accent3">
              <a:lumMod val="60000"/>
              <a:lumOff val="40000"/>
            </a:schemeClr>
          </a:solidFill>
        </a:ln>
      </dgm:spPr>
      <dgm:t>
        <a:bodyPr/>
        <a:lstStyle/>
        <a:p>
          <a:r>
            <a:rPr lang="en-GB" dirty="0"/>
            <a:t>Session Protection, HTTP headers</a:t>
          </a:r>
          <a:endParaRPr lang="en-US" dirty="0"/>
        </a:p>
      </dgm:t>
    </dgm:pt>
    <dgm:pt modelId="{CFD56597-6A91-413D-B05F-6913D6A36BBB}" type="parTrans" cxnId="{2EA82E21-3D45-4FFB-BDB7-008FADFEDFAC}">
      <dgm:prSet/>
      <dgm:spPr/>
      <dgm:t>
        <a:bodyPr/>
        <a:lstStyle/>
        <a:p>
          <a:endParaRPr lang="en-US"/>
        </a:p>
      </dgm:t>
    </dgm:pt>
    <dgm:pt modelId="{97353AAB-4EF8-4760-8948-A252FC1A21D5}" type="sibTrans" cxnId="{2EA82E21-3D45-4FFB-BDB7-008FADFEDFAC}">
      <dgm:prSet/>
      <dgm:spPr/>
      <dgm:t>
        <a:bodyPr/>
        <a:lstStyle/>
        <a:p>
          <a:endParaRPr lang="en-US"/>
        </a:p>
      </dgm:t>
    </dgm:pt>
    <dgm:pt modelId="{1DF116E4-1FD9-4BA5-888F-D506E7ED0C74}">
      <dgm:prSet phldrT="[Text]"/>
      <dgm:spPr>
        <a:solidFill>
          <a:schemeClr val="accent2"/>
        </a:solidFill>
      </dgm:spPr>
      <dgm:t>
        <a:bodyPr/>
        <a:lstStyle/>
        <a:p>
          <a:r>
            <a:rPr lang="en-GB" dirty="0"/>
            <a:t>Accounting, MFA and IAM </a:t>
          </a:r>
          <a:endParaRPr lang="en-US" dirty="0"/>
        </a:p>
      </dgm:t>
    </dgm:pt>
    <dgm:pt modelId="{20563EC5-821D-4392-B81E-67098371445F}" type="parTrans" cxnId="{8352BCA0-0FC4-4223-997F-EF436775C6F0}">
      <dgm:prSet/>
      <dgm:spPr/>
      <dgm:t>
        <a:bodyPr/>
        <a:lstStyle/>
        <a:p>
          <a:endParaRPr lang="en-US"/>
        </a:p>
      </dgm:t>
    </dgm:pt>
    <dgm:pt modelId="{98DC8F1B-3D45-4A69-86A5-FC854AEBF41C}" type="sibTrans" cxnId="{8352BCA0-0FC4-4223-997F-EF436775C6F0}">
      <dgm:prSet/>
      <dgm:spPr/>
      <dgm:t>
        <a:bodyPr/>
        <a:lstStyle/>
        <a:p>
          <a:endParaRPr lang="en-US"/>
        </a:p>
      </dgm:t>
    </dgm:pt>
    <dgm:pt modelId="{9CF7562F-BEE4-4F9A-9B55-80BDC3761BC6}">
      <dgm:prSet phldrT="[Text]"/>
      <dgm:spPr>
        <a:solidFill>
          <a:schemeClr val="accent2"/>
        </a:solidFill>
      </dgm:spPr>
      <dgm:t>
        <a:bodyPr/>
        <a:lstStyle/>
        <a:p>
          <a:r>
            <a:rPr lang="en-US" b="0" i="0" dirty="0"/>
            <a:t>Security</a:t>
          </a:r>
          <a:r>
            <a:rPr lang="en-US" b="1" i="0" dirty="0"/>
            <a:t> </a:t>
          </a:r>
          <a:r>
            <a:rPr lang="en-US" b="0" i="0" dirty="0"/>
            <a:t>governance</a:t>
          </a:r>
          <a:endParaRPr lang="en-US" b="0" dirty="0"/>
        </a:p>
      </dgm:t>
    </dgm:pt>
    <dgm:pt modelId="{A703174A-96CC-40CF-8C23-3BF4A6F90080}" type="parTrans" cxnId="{F9E8677B-54B1-4582-8F4D-6ECD5E3DAA20}">
      <dgm:prSet/>
      <dgm:spPr/>
      <dgm:t>
        <a:bodyPr/>
        <a:lstStyle/>
        <a:p>
          <a:endParaRPr lang="en-US"/>
        </a:p>
      </dgm:t>
    </dgm:pt>
    <dgm:pt modelId="{8B5A16E5-854F-46BB-94B4-0D45FB29BC1C}" type="sibTrans" cxnId="{F9E8677B-54B1-4582-8F4D-6ECD5E3DAA20}">
      <dgm:prSet/>
      <dgm:spPr/>
      <dgm:t>
        <a:bodyPr/>
        <a:lstStyle/>
        <a:p>
          <a:endParaRPr lang="en-US"/>
        </a:p>
      </dgm:t>
    </dgm:pt>
    <dgm:pt modelId="{8B2D6B04-5DD0-474B-81F7-C4AF3A1A6E9D}" type="pres">
      <dgm:prSet presAssocID="{12C821B1-C256-4FCA-AE17-4C7FE5B7ECEA}" presName="diagram" presStyleCnt="0">
        <dgm:presLayoutVars>
          <dgm:dir/>
          <dgm:resizeHandles val="exact"/>
        </dgm:presLayoutVars>
      </dgm:prSet>
      <dgm:spPr/>
    </dgm:pt>
    <dgm:pt modelId="{13443436-1CDE-4ECF-877D-3E88F5D21C34}" type="pres">
      <dgm:prSet presAssocID="{F7DD1482-239D-4C6F-A1EF-45C0AD4DE1E9}" presName="node" presStyleLbl="node1" presStyleIdx="0" presStyleCnt="7">
        <dgm:presLayoutVars>
          <dgm:bulletEnabled val="1"/>
        </dgm:presLayoutVars>
      </dgm:prSet>
      <dgm:spPr/>
    </dgm:pt>
    <dgm:pt modelId="{362B3271-BE0D-4540-A4C3-4F0DE51D12E6}" type="pres">
      <dgm:prSet presAssocID="{E953206D-C5C1-460B-A0D2-E20F610F85AE}" presName="sibTrans" presStyleCnt="0"/>
      <dgm:spPr/>
    </dgm:pt>
    <dgm:pt modelId="{BCBE55E8-3525-4414-88E7-DB7665918129}" type="pres">
      <dgm:prSet presAssocID="{E0E101AC-4A1D-48D8-8AD2-2F42EA8D5732}" presName="node" presStyleLbl="node1" presStyleIdx="1" presStyleCnt="7">
        <dgm:presLayoutVars>
          <dgm:bulletEnabled val="1"/>
        </dgm:presLayoutVars>
      </dgm:prSet>
      <dgm:spPr/>
    </dgm:pt>
    <dgm:pt modelId="{DAC71368-8FAA-4981-8D86-4DEC5C00357C}" type="pres">
      <dgm:prSet presAssocID="{97353AAB-4EF8-4760-8948-A252FC1A21D5}" presName="sibTrans" presStyleCnt="0"/>
      <dgm:spPr/>
    </dgm:pt>
    <dgm:pt modelId="{7ED81A2C-2CAE-42AB-851C-14612F0DF200}" type="pres">
      <dgm:prSet presAssocID="{609339CE-9A21-4594-B753-87A21F13125F}" presName="node" presStyleLbl="node1" presStyleIdx="2" presStyleCnt="7">
        <dgm:presLayoutVars>
          <dgm:bulletEnabled val="1"/>
        </dgm:presLayoutVars>
      </dgm:prSet>
      <dgm:spPr/>
    </dgm:pt>
    <dgm:pt modelId="{7C3B87B7-42F4-45B9-A023-72FE68CB1E0E}" type="pres">
      <dgm:prSet presAssocID="{BBB21A0E-0E5E-4C4B-875B-1C5769C523D8}" presName="sibTrans" presStyleCnt="0"/>
      <dgm:spPr/>
    </dgm:pt>
    <dgm:pt modelId="{396FFE4B-A761-4152-B2B3-2FDF8278159A}" type="pres">
      <dgm:prSet presAssocID="{E9B4DB16-800A-4090-A0E9-F0CD63E1C2FC}" presName="node" presStyleLbl="node1" presStyleIdx="3" presStyleCnt="7">
        <dgm:presLayoutVars>
          <dgm:bulletEnabled val="1"/>
        </dgm:presLayoutVars>
      </dgm:prSet>
      <dgm:spPr/>
    </dgm:pt>
    <dgm:pt modelId="{52E050C6-6E78-4D7C-A449-532D9B429A95}" type="pres">
      <dgm:prSet presAssocID="{2B89CD21-44F5-4AAF-B48D-6DA71E4CE8A8}" presName="sibTrans" presStyleCnt="0"/>
      <dgm:spPr/>
    </dgm:pt>
    <dgm:pt modelId="{32B4AE81-A2B7-4445-8B5C-834ED1C1B6FE}" type="pres">
      <dgm:prSet presAssocID="{0FAE915D-97DA-4593-82B8-F7FF336ADD3A}" presName="node" presStyleLbl="node1" presStyleIdx="4" presStyleCnt="7">
        <dgm:presLayoutVars>
          <dgm:bulletEnabled val="1"/>
        </dgm:presLayoutVars>
      </dgm:prSet>
      <dgm:spPr/>
    </dgm:pt>
    <dgm:pt modelId="{42EF6C17-2CB2-4FE3-A21F-FD378D195BA4}" type="pres">
      <dgm:prSet presAssocID="{0E727421-61BE-4DB1-A323-2B811F6FA1CE}" presName="sibTrans" presStyleCnt="0"/>
      <dgm:spPr/>
    </dgm:pt>
    <dgm:pt modelId="{09F27D99-03A1-4561-8FE4-A30E4D01C2D9}" type="pres">
      <dgm:prSet presAssocID="{1DF116E4-1FD9-4BA5-888F-D506E7ED0C74}" presName="node" presStyleLbl="node1" presStyleIdx="5" presStyleCnt="7">
        <dgm:presLayoutVars>
          <dgm:bulletEnabled val="1"/>
        </dgm:presLayoutVars>
      </dgm:prSet>
      <dgm:spPr/>
    </dgm:pt>
    <dgm:pt modelId="{E390E7A6-A7D4-4F24-9863-2D86E0403646}" type="pres">
      <dgm:prSet presAssocID="{98DC8F1B-3D45-4A69-86A5-FC854AEBF41C}" presName="sibTrans" presStyleCnt="0"/>
      <dgm:spPr/>
    </dgm:pt>
    <dgm:pt modelId="{77AAE2A2-4B85-40BE-9E09-4CF7CB60230B}" type="pres">
      <dgm:prSet presAssocID="{9CF7562F-BEE4-4F9A-9B55-80BDC3761BC6}" presName="node" presStyleLbl="node1" presStyleIdx="6" presStyleCnt="7">
        <dgm:presLayoutVars>
          <dgm:bulletEnabled val="1"/>
        </dgm:presLayoutVars>
      </dgm:prSet>
      <dgm:spPr/>
    </dgm:pt>
  </dgm:ptLst>
  <dgm:cxnLst>
    <dgm:cxn modelId="{8BAE051A-2E2D-4A62-8EA6-8A0B3112D3A3}" type="presOf" srcId="{12C821B1-C256-4FCA-AE17-4C7FE5B7ECEA}" destId="{8B2D6B04-5DD0-474B-81F7-C4AF3A1A6E9D}" srcOrd="0" destOrd="0" presId="urn:microsoft.com/office/officeart/2005/8/layout/default"/>
    <dgm:cxn modelId="{2EA82E21-3D45-4FFB-BDB7-008FADFEDFAC}" srcId="{12C821B1-C256-4FCA-AE17-4C7FE5B7ECEA}" destId="{E0E101AC-4A1D-48D8-8AD2-2F42EA8D5732}" srcOrd="1" destOrd="0" parTransId="{CFD56597-6A91-413D-B05F-6913D6A36BBB}" sibTransId="{97353AAB-4EF8-4760-8948-A252FC1A21D5}"/>
    <dgm:cxn modelId="{000E0C23-1617-4B6B-9567-4B9908D43061}" type="presOf" srcId="{F7DD1482-239D-4C6F-A1EF-45C0AD4DE1E9}" destId="{13443436-1CDE-4ECF-877D-3E88F5D21C34}" srcOrd="0" destOrd="0" presId="urn:microsoft.com/office/officeart/2005/8/layout/default"/>
    <dgm:cxn modelId="{C6EA5E2F-B2ED-428B-A609-DA4064CE4E9A}" type="presOf" srcId="{9CF7562F-BEE4-4F9A-9B55-80BDC3761BC6}" destId="{77AAE2A2-4B85-40BE-9E09-4CF7CB60230B}" srcOrd="0" destOrd="0" presId="urn:microsoft.com/office/officeart/2005/8/layout/default"/>
    <dgm:cxn modelId="{DDF7FD69-90E9-450A-9A4B-DD6EA2C76241}" type="presOf" srcId="{1DF116E4-1FD9-4BA5-888F-D506E7ED0C74}" destId="{09F27D99-03A1-4561-8FE4-A30E4D01C2D9}" srcOrd="0" destOrd="0" presId="urn:microsoft.com/office/officeart/2005/8/layout/default"/>
    <dgm:cxn modelId="{82691853-6A5F-43B4-B616-73014CFD73BD}" type="presOf" srcId="{609339CE-9A21-4594-B753-87A21F13125F}" destId="{7ED81A2C-2CAE-42AB-851C-14612F0DF200}" srcOrd="0" destOrd="0" presId="urn:microsoft.com/office/officeart/2005/8/layout/default"/>
    <dgm:cxn modelId="{F9E8677B-54B1-4582-8F4D-6ECD5E3DAA20}" srcId="{12C821B1-C256-4FCA-AE17-4C7FE5B7ECEA}" destId="{9CF7562F-BEE4-4F9A-9B55-80BDC3761BC6}" srcOrd="6" destOrd="0" parTransId="{A703174A-96CC-40CF-8C23-3BF4A6F90080}" sibTransId="{8B5A16E5-854F-46BB-94B4-0D45FB29BC1C}"/>
    <dgm:cxn modelId="{A922AE7F-B611-4537-B1C7-3AF01BFBD225}" type="presOf" srcId="{E0E101AC-4A1D-48D8-8AD2-2F42EA8D5732}" destId="{BCBE55E8-3525-4414-88E7-DB7665918129}" srcOrd="0" destOrd="0" presId="urn:microsoft.com/office/officeart/2005/8/layout/default"/>
    <dgm:cxn modelId="{1D4F8D86-E551-4BFC-9C29-2BF0365646F0}" type="presOf" srcId="{E9B4DB16-800A-4090-A0E9-F0CD63E1C2FC}" destId="{396FFE4B-A761-4152-B2B3-2FDF8278159A}" srcOrd="0" destOrd="0" presId="urn:microsoft.com/office/officeart/2005/8/layout/default"/>
    <dgm:cxn modelId="{8352BCA0-0FC4-4223-997F-EF436775C6F0}" srcId="{12C821B1-C256-4FCA-AE17-4C7FE5B7ECEA}" destId="{1DF116E4-1FD9-4BA5-888F-D506E7ED0C74}" srcOrd="5" destOrd="0" parTransId="{20563EC5-821D-4392-B81E-67098371445F}" sibTransId="{98DC8F1B-3D45-4A69-86A5-FC854AEBF41C}"/>
    <dgm:cxn modelId="{9F7CFAAE-B1F1-4E89-B92E-11D891F2BAE2}" srcId="{12C821B1-C256-4FCA-AE17-4C7FE5B7ECEA}" destId="{F7DD1482-239D-4C6F-A1EF-45C0AD4DE1E9}" srcOrd="0" destOrd="0" parTransId="{FE08F137-FF19-4F4F-B581-01ED7912D076}" sibTransId="{E953206D-C5C1-460B-A0D2-E20F610F85AE}"/>
    <dgm:cxn modelId="{0698D9B6-91BC-4BA2-AF95-1A034E7DD816}" type="presOf" srcId="{0FAE915D-97DA-4593-82B8-F7FF336ADD3A}" destId="{32B4AE81-A2B7-4445-8B5C-834ED1C1B6FE}" srcOrd="0" destOrd="0" presId="urn:microsoft.com/office/officeart/2005/8/layout/default"/>
    <dgm:cxn modelId="{47BF40C2-2364-441E-A899-25DF99023595}" srcId="{12C821B1-C256-4FCA-AE17-4C7FE5B7ECEA}" destId="{0FAE915D-97DA-4593-82B8-F7FF336ADD3A}" srcOrd="4" destOrd="0" parTransId="{08C2E95F-DEE9-4B1E-AEAC-F9ABFE004763}" sibTransId="{0E727421-61BE-4DB1-A323-2B811F6FA1CE}"/>
    <dgm:cxn modelId="{DE61F8DE-8ABA-4988-AF38-541BB8D3F6E3}" srcId="{12C821B1-C256-4FCA-AE17-4C7FE5B7ECEA}" destId="{E9B4DB16-800A-4090-A0E9-F0CD63E1C2FC}" srcOrd="3" destOrd="0" parTransId="{84C7F0AE-A310-4C9C-9D35-0331DB4F6596}" sibTransId="{2B89CD21-44F5-4AAF-B48D-6DA71E4CE8A8}"/>
    <dgm:cxn modelId="{5B0888FC-4F02-4909-ABC5-952B27949A93}" srcId="{12C821B1-C256-4FCA-AE17-4C7FE5B7ECEA}" destId="{609339CE-9A21-4594-B753-87A21F13125F}" srcOrd="2" destOrd="0" parTransId="{FB8FEEB0-3A4E-486C-9108-D803C946C65F}" sibTransId="{BBB21A0E-0E5E-4C4B-875B-1C5769C523D8}"/>
    <dgm:cxn modelId="{0DB9CB18-A2BF-4A99-A446-6162CF337365}" type="presParOf" srcId="{8B2D6B04-5DD0-474B-81F7-C4AF3A1A6E9D}" destId="{13443436-1CDE-4ECF-877D-3E88F5D21C34}" srcOrd="0" destOrd="0" presId="urn:microsoft.com/office/officeart/2005/8/layout/default"/>
    <dgm:cxn modelId="{5847C6B9-E892-4985-B493-FA998B04CA79}" type="presParOf" srcId="{8B2D6B04-5DD0-474B-81F7-C4AF3A1A6E9D}" destId="{362B3271-BE0D-4540-A4C3-4F0DE51D12E6}" srcOrd="1" destOrd="0" presId="urn:microsoft.com/office/officeart/2005/8/layout/default"/>
    <dgm:cxn modelId="{F811D738-5F76-4B9D-846B-12382378B2AC}" type="presParOf" srcId="{8B2D6B04-5DD0-474B-81F7-C4AF3A1A6E9D}" destId="{BCBE55E8-3525-4414-88E7-DB7665918129}" srcOrd="2" destOrd="0" presId="urn:microsoft.com/office/officeart/2005/8/layout/default"/>
    <dgm:cxn modelId="{7224FC69-E9FE-4FA4-BA35-1323BD97C03C}" type="presParOf" srcId="{8B2D6B04-5DD0-474B-81F7-C4AF3A1A6E9D}" destId="{DAC71368-8FAA-4981-8D86-4DEC5C00357C}" srcOrd="3" destOrd="0" presId="urn:microsoft.com/office/officeart/2005/8/layout/default"/>
    <dgm:cxn modelId="{02CE8A76-9039-447E-9D41-1D1AD27AB952}" type="presParOf" srcId="{8B2D6B04-5DD0-474B-81F7-C4AF3A1A6E9D}" destId="{7ED81A2C-2CAE-42AB-851C-14612F0DF200}" srcOrd="4" destOrd="0" presId="urn:microsoft.com/office/officeart/2005/8/layout/default"/>
    <dgm:cxn modelId="{3BB83618-18CD-4200-905E-BE3BD52F8CB0}" type="presParOf" srcId="{8B2D6B04-5DD0-474B-81F7-C4AF3A1A6E9D}" destId="{7C3B87B7-42F4-45B9-A023-72FE68CB1E0E}" srcOrd="5" destOrd="0" presId="urn:microsoft.com/office/officeart/2005/8/layout/default"/>
    <dgm:cxn modelId="{CB65829F-8111-4AD1-8245-A9980ED098AF}" type="presParOf" srcId="{8B2D6B04-5DD0-474B-81F7-C4AF3A1A6E9D}" destId="{396FFE4B-A761-4152-B2B3-2FDF8278159A}" srcOrd="6" destOrd="0" presId="urn:microsoft.com/office/officeart/2005/8/layout/default"/>
    <dgm:cxn modelId="{CF390B2F-9459-4557-8FD9-1FEECC1E5EAE}" type="presParOf" srcId="{8B2D6B04-5DD0-474B-81F7-C4AF3A1A6E9D}" destId="{52E050C6-6E78-4D7C-A449-532D9B429A95}" srcOrd="7" destOrd="0" presId="urn:microsoft.com/office/officeart/2005/8/layout/default"/>
    <dgm:cxn modelId="{D1A82F23-9490-4391-8320-7BEEF0EF7C7C}" type="presParOf" srcId="{8B2D6B04-5DD0-474B-81F7-C4AF3A1A6E9D}" destId="{32B4AE81-A2B7-4445-8B5C-834ED1C1B6FE}" srcOrd="8" destOrd="0" presId="urn:microsoft.com/office/officeart/2005/8/layout/default"/>
    <dgm:cxn modelId="{0B1DC321-42FA-4D6C-B0A2-96132F4D2CA1}" type="presParOf" srcId="{8B2D6B04-5DD0-474B-81F7-C4AF3A1A6E9D}" destId="{42EF6C17-2CB2-4FE3-A21F-FD378D195BA4}" srcOrd="9" destOrd="0" presId="urn:microsoft.com/office/officeart/2005/8/layout/default"/>
    <dgm:cxn modelId="{D8A54BE7-0E8B-46E7-80A8-ABA144435E0C}" type="presParOf" srcId="{8B2D6B04-5DD0-474B-81F7-C4AF3A1A6E9D}" destId="{09F27D99-03A1-4561-8FE4-A30E4D01C2D9}" srcOrd="10" destOrd="0" presId="urn:microsoft.com/office/officeart/2005/8/layout/default"/>
    <dgm:cxn modelId="{E53A44B7-2A0F-42C1-B02E-8957778C392E}" type="presParOf" srcId="{8B2D6B04-5DD0-474B-81F7-C4AF3A1A6E9D}" destId="{E390E7A6-A7D4-4F24-9863-2D86E0403646}" srcOrd="11" destOrd="0" presId="urn:microsoft.com/office/officeart/2005/8/layout/default"/>
    <dgm:cxn modelId="{D5358FD6-8338-46F3-88BA-69DAA7C0176B}" type="presParOf" srcId="{8B2D6B04-5DD0-474B-81F7-C4AF3A1A6E9D}" destId="{77AAE2A2-4B85-40BE-9E09-4CF7CB60230B}"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C821B1-C256-4FCA-AE17-4C7FE5B7ECE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D5AB5208-5917-4CF5-A5A4-6DBFA3EAA9CF}">
      <dgm:prSet/>
      <dgm:spPr/>
      <dgm:t>
        <a:bodyPr/>
        <a:lstStyle/>
        <a:p>
          <a:r>
            <a:rPr lang="en-US" dirty="0"/>
            <a:t>Applications with users</a:t>
          </a:r>
        </a:p>
      </dgm:t>
    </dgm:pt>
    <dgm:pt modelId="{82D4F558-7C54-4F8A-AC63-DA7C4B6F8E8F}" type="parTrans" cxnId="{7863BE8B-3DCB-46E2-A671-7C4578E62515}">
      <dgm:prSet/>
      <dgm:spPr/>
      <dgm:t>
        <a:bodyPr/>
        <a:lstStyle/>
        <a:p>
          <a:endParaRPr lang="en-US"/>
        </a:p>
      </dgm:t>
    </dgm:pt>
    <dgm:pt modelId="{CF942EB0-5823-4CD2-8082-44593E41AFBB}" type="sibTrans" cxnId="{7863BE8B-3DCB-46E2-A671-7C4578E62515}">
      <dgm:prSet/>
      <dgm:spPr/>
      <dgm:t>
        <a:bodyPr/>
        <a:lstStyle/>
        <a:p>
          <a:endParaRPr lang="en-US"/>
        </a:p>
      </dgm:t>
    </dgm:pt>
    <dgm:pt modelId="{703F7628-947C-4E2D-93A1-57412B53E0B8}">
      <dgm:prSet/>
      <dgm:spPr/>
      <dgm:t>
        <a:bodyPr/>
        <a:lstStyle/>
        <a:p>
          <a:r>
            <a:rPr lang="en-US" dirty="0"/>
            <a:t>Applications with no user</a:t>
          </a:r>
        </a:p>
      </dgm:t>
    </dgm:pt>
    <dgm:pt modelId="{C549DC58-66D7-40D8-B684-A2296AA22D5D}" type="parTrans" cxnId="{609874F1-7B84-4FF9-BDEE-B2F225299FA1}">
      <dgm:prSet/>
      <dgm:spPr/>
      <dgm:t>
        <a:bodyPr/>
        <a:lstStyle/>
        <a:p>
          <a:endParaRPr lang="en-US"/>
        </a:p>
      </dgm:t>
    </dgm:pt>
    <dgm:pt modelId="{3296C7D8-3577-4E01-96D1-AE784895414C}" type="sibTrans" cxnId="{609874F1-7B84-4FF9-BDEE-B2F225299FA1}">
      <dgm:prSet/>
      <dgm:spPr/>
      <dgm:t>
        <a:bodyPr/>
        <a:lstStyle/>
        <a:p>
          <a:endParaRPr lang="en-US"/>
        </a:p>
      </dgm:t>
    </dgm:pt>
    <dgm:pt modelId="{5BD96871-005C-47D0-8BBC-D745EC5326A9}" type="pres">
      <dgm:prSet presAssocID="{12C821B1-C256-4FCA-AE17-4C7FE5B7ECEA}" presName="linear" presStyleCnt="0">
        <dgm:presLayoutVars>
          <dgm:animLvl val="lvl"/>
          <dgm:resizeHandles val="exact"/>
        </dgm:presLayoutVars>
      </dgm:prSet>
      <dgm:spPr/>
    </dgm:pt>
    <dgm:pt modelId="{35F91E90-AA2A-4D6A-8664-9CA7FD7557DF}" type="pres">
      <dgm:prSet presAssocID="{D5AB5208-5917-4CF5-A5A4-6DBFA3EAA9CF}" presName="parentText" presStyleLbl="node1" presStyleIdx="0" presStyleCnt="2" custLinFactY="-52644" custLinFactNeighborY="-100000">
        <dgm:presLayoutVars>
          <dgm:chMax val="0"/>
          <dgm:bulletEnabled val="1"/>
        </dgm:presLayoutVars>
      </dgm:prSet>
      <dgm:spPr/>
    </dgm:pt>
    <dgm:pt modelId="{7318BA4C-5EBA-4CA5-939B-D5F9C94A3B2D}" type="pres">
      <dgm:prSet presAssocID="{CF942EB0-5823-4CD2-8082-44593E41AFBB}" presName="spacer" presStyleCnt="0"/>
      <dgm:spPr/>
    </dgm:pt>
    <dgm:pt modelId="{098AEADA-2BCF-42BB-88D1-4D43F2EE8A18}" type="pres">
      <dgm:prSet presAssocID="{703F7628-947C-4E2D-93A1-57412B53E0B8}" presName="parentText" presStyleLbl="node1" presStyleIdx="1" presStyleCnt="2">
        <dgm:presLayoutVars>
          <dgm:chMax val="0"/>
          <dgm:bulletEnabled val="1"/>
        </dgm:presLayoutVars>
      </dgm:prSet>
      <dgm:spPr/>
    </dgm:pt>
  </dgm:ptLst>
  <dgm:cxnLst>
    <dgm:cxn modelId="{4CB8BF03-7957-46E5-AC03-813BB93FD391}" type="presOf" srcId="{12C821B1-C256-4FCA-AE17-4C7FE5B7ECEA}" destId="{5BD96871-005C-47D0-8BBC-D745EC5326A9}" srcOrd="0" destOrd="0" presId="urn:microsoft.com/office/officeart/2005/8/layout/vList2"/>
    <dgm:cxn modelId="{7863BE8B-3DCB-46E2-A671-7C4578E62515}" srcId="{12C821B1-C256-4FCA-AE17-4C7FE5B7ECEA}" destId="{D5AB5208-5917-4CF5-A5A4-6DBFA3EAA9CF}" srcOrd="0" destOrd="0" parTransId="{82D4F558-7C54-4F8A-AC63-DA7C4B6F8E8F}" sibTransId="{CF942EB0-5823-4CD2-8082-44593E41AFBB}"/>
    <dgm:cxn modelId="{3640F69E-A34D-4715-BD8D-5F3B7BCC3C30}" type="presOf" srcId="{703F7628-947C-4E2D-93A1-57412B53E0B8}" destId="{098AEADA-2BCF-42BB-88D1-4D43F2EE8A18}" srcOrd="0" destOrd="0" presId="urn:microsoft.com/office/officeart/2005/8/layout/vList2"/>
    <dgm:cxn modelId="{FD7E0CAC-45D0-41DC-8DC6-410AB973D41D}" type="presOf" srcId="{D5AB5208-5917-4CF5-A5A4-6DBFA3EAA9CF}" destId="{35F91E90-AA2A-4D6A-8664-9CA7FD7557DF}" srcOrd="0" destOrd="0" presId="urn:microsoft.com/office/officeart/2005/8/layout/vList2"/>
    <dgm:cxn modelId="{609874F1-7B84-4FF9-BDEE-B2F225299FA1}" srcId="{12C821B1-C256-4FCA-AE17-4C7FE5B7ECEA}" destId="{703F7628-947C-4E2D-93A1-57412B53E0B8}" srcOrd="1" destOrd="0" parTransId="{C549DC58-66D7-40D8-B684-A2296AA22D5D}" sibTransId="{3296C7D8-3577-4E01-96D1-AE784895414C}"/>
    <dgm:cxn modelId="{6436FCB1-67AE-4100-900B-4BDB398D0A50}" type="presParOf" srcId="{5BD96871-005C-47D0-8BBC-D745EC5326A9}" destId="{35F91E90-AA2A-4D6A-8664-9CA7FD7557DF}" srcOrd="0" destOrd="0" presId="urn:microsoft.com/office/officeart/2005/8/layout/vList2"/>
    <dgm:cxn modelId="{13AC6FF1-924A-4834-AA6D-F8D0C66705E6}" type="presParOf" srcId="{5BD96871-005C-47D0-8BBC-D745EC5326A9}" destId="{7318BA4C-5EBA-4CA5-939B-D5F9C94A3B2D}" srcOrd="1" destOrd="0" presId="urn:microsoft.com/office/officeart/2005/8/layout/vList2"/>
    <dgm:cxn modelId="{7130F271-9533-4828-AA02-D2A4FAAAD579}" type="presParOf" srcId="{5BD96871-005C-47D0-8BBC-D745EC5326A9}" destId="{098AEADA-2BCF-42BB-88D1-4D43F2EE8A1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90A979-9730-4B0B-BDB7-65FAEA28821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C59E2DD-B92F-47FA-A8B3-16A3FB845201}">
      <dgm:prSet/>
      <dgm:spPr/>
      <dgm:t>
        <a:bodyPr/>
        <a:lstStyle/>
        <a:p>
          <a:r>
            <a:rPr lang="en-GB" dirty="0"/>
            <a:t>O</a:t>
          </a:r>
          <a:r>
            <a:rPr lang="en-CH" dirty="0" err="1"/>
            <a:t>penID</a:t>
          </a:r>
          <a:r>
            <a:rPr lang="en-CH" dirty="0"/>
            <a:t> Connect </a:t>
          </a:r>
          <a:r>
            <a:rPr lang="de-CH" dirty="0"/>
            <a:t>C</a:t>
          </a:r>
          <a:r>
            <a:rPr lang="en-CH" dirty="0"/>
            <a:t>o</a:t>
          </a:r>
          <a:r>
            <a:rPr lang="de-CH" dirty="0"/>
            <a:t>d</a:t>
          </a:r>
          <a:r>
            <a:rPr lang="en-CH" dirty="0"/>
            <a:t>e </a:t>
          </a:r>
          <a:r>
            <a:rPr lang="en-GB" dirty="0"/>
            <a:t>flow</a:t>
          </a:r>
          <a:r>
            <a:rPr lang="en-CH" dirty="0"/>
            <a:t> + PKCE with client secret </a:t>
          </a:r>
          <a:endParaRPr lang="en-US" dirty="0"/>
        </a:p>
      </dgm:t>
    </dgm:pt>
    <dgm:pt modelId="{BD92D4F6-E913-4448-BFB1-095144904624}" type="parTrans" cxnId="{37FB589D-5CA3-461A-A6C7-F5D5950CE180}">
      <dgm:prSet/>
      <dgm:spPr/>
      <dgm:t>
        <a:bodyPr/>
        <a:lstStyle/>
        <a:p>
          <a:endParaRPr lang="en-CH"/>
        </a:p>
      </dgm:t>
    </dgm:pt>
    <dgm:pt modelId="{C3CCBF94-6212-4F6F-B4A1-9C9095B6C9C5}" type="sibTrans" cxnId="{37FB589D-5CA3-461A-A6C7-F5D5950CE180}">
      <dgm:prSet/>
      <dgm:spPr/>
      <dgm:t>
        <a:bodyPr/>
        <a:lstStyle/>
        <a:p>
          <a:endParaRPr lang="en-CH"/>
        </a:p>
      </dgm:t>
    </dgm:pt>
    <dgm:pt modelId="{7A51906A-2234-497F-A7D0-AE09261F874B}">
      <dgm:prSet/>
      <dgm:spPr/>
      <dgm:t>
        <a:bodyPr/>
        <a:lstStyle/>
        <a:p>
          <a:r>
            <a:rPr lang="en-GB" dirty="0"/>
            <a:t>O</a:t>
          </a:r>
          <a:r>
            <a:rPr lang="en-CH" dirty="0" err="1"/>
            <a:t>penID</a:t>
          </a:r>
          <a:r>
            <a:rPr lang="en-CH" dirty="0"/>
            <a:t> Connect </a:t>
          </a:r>
          <a:r>
            <a:rPr lang="de-CH" dirty="0"/>
            <a:t>C</a:t>
          </a:r>
          <a:r>
            <a:rPr lang="en-CH" dirty="0"/>
            <a:t>o</a:t>
          </a:r>
          <a:r>
            <a:rPr lang="de-CH" dirty="0"/>
            <a:t>d</a:t>
          </a:r>
          <a:r>
            <a:rPr lang="en-CH" dirty="0"/>
            <a:t>e </a:t>
          </a:r>
          <a:r>
            <a:rPr lang="en-GB" dirty="0"/>
            <a:t>flow</a:t>
          </a:r>
          <a:r>
            <a:rPr lang="en-CH" dirty="0"/>
            <a:t> + PKCE with no secret</a:t>
          </a:r>
          <a:endParaRPr lang="en-US" dirty="0"/>
        </a:p>
      </dgm:t>
    </dgm:pt>
    <dgm:pt modelId="{22D00D61-29B5-4AD9-BDEB-07DE6EF85C1F}" type="parTrans" cxnId="{8612AED7-1963-438F-BCC0-AE3CB5A648A0}">
      <dgm:prSet/>
      <dgm:spPr/>
      <dgm:t>
        <a:bodyPr/>
        <a:lstStyle/>
        <a:p>
          <a:endParaRPr lang="en-CH"/>
        </a:p>
      </dgm:t>
    </dgm:pt>
    <dgm:pt modelId="{81475130-D37D-4D9A-929F-0C94D3D56264}" type="sibTrans" cxnId="{8612AED7-1963-438F-BCC0-AE3CB5A648A0}">
      <dgm:prSet/>
      <dgm:spPr/>
      <dgm:t>
        <a:bodyPr/>
        <a:lstStyle/>
        <a:p>
          <a:endParaRPr lang="en-CH"/>
        </a:p>
      </dgm:t>
    </dgm:pt>
    <dgm:pt modelId="{A9C0B7A9-A1FA-409F-9C76-B4636EED669F}">
      <dgm:prSet/>
      <dgm:spPr/>
      <dgm:t>
        <a:bodyPr/>
        <a:lstStyle/>
        <a:p>
          <a:r>
            <a:rPr lang="en-CH" dirty="0"/>
            <a:t>OAuth Device Flow</a:t>
          </a:r>
          <a:endParaRPr lang="en-US" dirty="0"/>
        </a:p>
      </dgm:t>
    </dgm:pt>
    <dgm:pt modelId="{31F56E4B-9EDA-4D3B-881B-41A5DB83FDA5}" type="parTrans" cxnId="{6D1C02A4-F721-448B-9599-659C6A821DE5}">
      <dgm:prSet/>
      <dgm:spPr/>
      <dgm:t>
        <a:bodyPr/>
        <a:lstStyle/>
        <a:p>
          <a:endParaRPr lang="en-CH"/>
        </a:p>
      </dgm:t>
    </dgm:pt>
    <dgm:pt modelId="{4A66D8E1-7A9B-4737-9B20-E8AC75547552}" type="sibTrans" cxnId="{6D1C02A4-F721-448B-9599-659C6A821DE5}">
      <dgm:prSet/>
      <dgm:spPr/>
      <dgm:t>
        <a:bodyPr/>
        <a:lstStyle/>
        <a:p>
          <a:endParaRPr lang="en-CH"/>
        </a:p>
      </dgm:t>
    </dgm:pt>
    <dgm:pt modelId="{D4071636-B664-4433-AB45-BA149755308E}">
      <dgm:prSet/>
      <dgm:spPr/>
      <dgm:t>
        <a:bodyPr/>
        <a:lstStyle/>
        <a:p>
          <a:r>
            <a:rPr lang="en-GB" dirty="0"/>
            <a:t>O</a:t>
          </a:r>
          <a:r>
            <a:rPr lang="en-CH" dirty="0"/>
            <a:t>penID Connect</a:t>
          </a:r>
          <a:r>
            <a:rPr lang="en-GB" dirty="0"/>
            <a:t> </a:t>
          </a:r>
          <a:r>
            <a:rPr lang="en-CH" dirty="0"/>
            <a:t>Hybrid </a:t>
          </a:r>
          <a:r>
            <a:rPr lang="en-GB" dirty="0"/>
            <a:t>flow</a:t>
          </a:r>
          <a:endParaRPr lang="en-US" dirty="0"/>
        </a:p>
      </dgm:t>
    </dgm:pt>
    <dgm:pt modelId="{24FCD92A-59AA-42E4-AF9F-CB1224949369}" type="sibTrans" cxnId="{0FE14EE8-61AB-4F10-A7A3-BAFACB6F54FD}">
      <dgm:prSet/>
      <dgm:spPr/>
      <dgm:t>
        <a:bodyPr/>
        <a:lstStyle/>
        <a:p>
          <a:endParaRPr lang="en-CH"/>
        </a:p>
      </dgm:t>
    </dgm:pt>
    <dgm:pt modelId="{CBD0D45D-6DBD-4663-AEB5-BF1C09AA3FC3}" type="parTrans" cxnId="{0FE14EE8-61AB-4F10-A7A3-BAFACB6F54FD}">
      <dgm:prSet/>
      <dgm:spPr/>
      <dgm:t>
        <a:bodyPr/>
        <a:lstStyle/>
        <a:p>
          <a:endParaRPr lang="en-CH"/>
        </a:p>
      </dgm:t>
    </dgm:pt>
    <dgm:pt modelId="{A122D85D-3F61-40E9-BAFE-2FF2FF45ED72}" type="pres">
      <dgm:prSet presAssocID="{8A90A979-9730-4B0B-BDB7-65FAEA28821F}" presName="linear" presStyleCnt="0">
        <dgm:presLayoutVars>
          <dgm:animLvl val="lvl"/>
          <dgm:resizeHandles val="exact"/>
        </dgm:presLayoutVars>
      </dgm:prSet>
      <dgm:spPr/>
    </dgm:pt>
    <dgm:pt modelId="{07159927-2EE2-436B-B070-FCC1814BD7AC}" type="pres">
      <dgm:prSet presAssocID="{0C59E2DD-B92F-47FA-A8B3-16A3FB845201}" presName="parentText" presStyleLbl="node1" presStyleIdx="0" presStyleCnt="4">
        <dgm:presLayoutVars>
          <dgm:chMax val="0"/>
          <dgm:bulletEnabled val="1"/>
        </dgm:presLayoutVars>
      </dgm:prSet>
      <dgm:spPr/>
    </dgm:pt>
    <dgm:pt modelId="{A843FAA8-3907-4E99-910C-F08489970677}" type="pres">
      <dgm:prSet presAssocID="{C3CCBF94-6212-4F6F-B4A1-9C9095B6C9C5}" presName="spacer" presStyleCnt="0"/>
      <dgm:spPr/>
    </dgm:pt>
    <dgm:pt modelId="{6812421C-869A-4CE5-A191-9F0C154B1243}" type="pres">
      <dgm:prSet presAssocID="{D4071636-B664-4433-AB45-BA149755308E}" presName="parentText" presStyleLbl="node1" presStyleIdx="1" presStyleCnt="4">
        <dgm:presLayoutVars>
          <dgm:chMax val="0"/>
          <dgm:bulletEnabled val="1"/>
        </dgm:presLayoutVars>
      </dgm:prSet>
      <dgm:spPr/>
    </dgm:pt>
    <dgm:pt modelId="{EF014346-B76C-4A75-8F37-9523BC40DD94}" type="pres">
      <dgm:prSet presAssocID="{24FCD92A-59AA-42E4-AF9F-CB1224949369}" presName="spacer" presStyleCnt="0"/>
      <dgm:spPr/>
    </dgm:pt>
    <dgm:pt modelId="{8ADDEECE-A38D-4F2B-B55F-F34F6A1DCF5D}" type="pres">
      <dgm:prSet presAssocID="{7A51906A-2234-497F-A7D0-AE09261F874B}" presName="parentText" presStyleLbl="node1" presStyleIdx="2" presStyleCnt="4">
        <dgm:presLayoutVars>
          <dgm:chMax val="0"/>
          <dgm:bulletEnabled val="1"/>
        </dgm:presLayoutVars>
      </dgm:prSet>
      <dgm:spPr/>
    </dgm:pt>
    <dgm:pt modelId="{BF50B0FE-FDB4-407C-82C2-D351B768218B}" type="pres">
      <dgm:prSet presAssocID="{81475130-D37D-4D9A-929F-0C94D3D56264}" presName="spacer" presStyleCnt="0"/>
      <dgm:spPr/>
    </dgm:pt>
    <dgm:pt modelId="{C2DBEB9B-1E62-4E0D-85BE-E4C50DDE3E10}" type="pres">
      <dgm:prSet presAssocID="{A9C0B7A9-A1FA-409F-9C76-B4636EED669F}" presName="parentText" presStyleLbl="node1" presStyleIdx="3" presStyleCnt="4">
        <dgm:presLayoutVars>
          <dgm:chMax val="0"/>
          <dgm:bulletEnabled val="1"/>
        </dgm:presLayoutVars>
      </dgm:prSet>
      <dgm:spPr/>
    </dgm:pt>
  </dgm:ptLst>
  <dgm:cxnLst>
    <dgm:cxn modelId="{E007ED32-B3B0-4107-A6AB-1ACF09440BCF}" type="presOf" srcId="{7A51906A-2234-497F-A7D0-AE09261F874B}" destId="{8ADDEECE-A38D-4F2B-B55F-F34F6A1DCF5D}" srcOrd="0" destOrd="0" presId="urn:microsoft.com/office/officeart/2005/8/layout/vList2"/>
    <dgm:cxn modelId="{30F2F734-41BD-4FE4-8A58-9120FA46DACB}" type="presOf" srcId="{8A90A979-9730-4B0B-BDB7-65FAEA28821F}" destId="{A122D85D-3F61-40E9-BAFE-2FF2FF45ED72}" srcOrd="0" destOrd="0" presId="urn:microsoft.com/office/officeart/2005/8/layout/vList2"/>
    <dgm:cxn modelId="{F7C9293A-EF16-4A0B-BF6D-28206AC407A6}" type="presOf" srcId="{0C59E2DD-B92F-47FA-A8B3-16A3FB845201}" destId="{07159927-2EE2-436B-B070-FCC1814BD7AC}" srcOrd="0" destOrd="0" presId="urn:microsoft.com/office/officeart/2005/8/layout/vList2"/>
    <dgm:cxn modelId="{840C7B56-F0AB-4104-993B-1B8E0FF850E0}" type="presOf" srcId="{A9C0B7A9-A1FA-409F-9C76-B4636EED669F}" destId="{C2DBEB9B-1E62-4E0D-85BE-E4C50DDE3E10}" srcOrd="0" destOrd="0" presId="urn:microsoft.com/office/officeart/2005/8/layout/vList2"/>
    <dgm:cxn modelId="{AD68A37E-939B-4807-9ABC-CF0358C9772F}" type="presOf" srcId="{D4071636-B664-4433-AB45-BA149755308E}" destId="{6812421C-869A-4CE5-A191-9F0C154B1243}" srcOrd="0" destOrd="0" presId="urn:microsoft.com/office/officeart/2005/8/layout/vList2"/>
    <dgm:cxn modelId="{37FB589D-5CA3-461A-A6C7-F5D5950CE180}" srcId="{8A90A979-9730-4B0B-BDB7-65FAEA28821F}" destId="{0C59E2DD-B92F-47FA-A8B3-16A3FB845201}" srcOrd="0" destOrd="0" parTransId="{BD92D4F6-E913-4448-BFB1-095144904624}" sibTransId="{C3CCBF94-6212-4F6F-B4A1-9C9095B6C9C5}"/>
    <dgm:cxn modelId="{6D1C02A4-F721-448B-9599-659C6A821DE5}" srcId="{8A90A979-9730-4B0B-BDB7-65FAEA28821F}" destId="{A9C0B7A9-A1FA-409F-9C76-B4636EED669F}" srcOrd="3" destOrd="0" parTransId="{31F56E4B-9EDA-4D3B-881B-41A5DB83FDA5}" sibTransId="{4A66D8E1-7A9B-4737-9B20-E8AC75547552}"/>
    <dgm:cxn modelId="{8612AED7-1963-438F-BCC0-AE3CB5A648A0}" srcId="{8A90A979-9730-4B0B-BDB7-65FAEA28821F}" destId="{7A51906A-2234-497F-A7D0-AE09261F874B}" srcOrd="2" destOrd="0" parTransId="{22D00D61-29B5-4AD9-BDEB-07DE6EF85C1F}" sibTransId="{81475130-D37D-4D9A-929F-0C94D3D56264}"/>
    <dgm:cxn modelId="{0FE14EE8-61AB-4F10-A7A3-BAFACB6F54FD}" srcId="{8A90A979-9730-4B0B-BDB7-65FAEA28821F}" destId="{D4071636-B664-4433-AB45-BA149755308E}" srcOrd="1" destOrd="0" parTransId="{CBD0D45D-6DBD-4663-AEB5-BF1C09AA3FC3}" sibTransId="{24FCD92A-59AA-42E4-AF9F-CB1224949369}"/>
    <dgm:cxn modelId="{C0F323AA-E19B-4344-BE6E-885A57A36C0D}" type="presParOf" srcId="{A122D85D-3F61-40E9-BAFE-2FF2FF45ED72}" destId="{07159927-2EE2-436B-B070-FCC1814BD7AC}" srcOrd="0" destOrd="0" presId="urn:microsoft.com/office/officeart/2005/8/layout/vList2"/>
    <dgm:cxn modelId="{FEADB326-7B73-4A99-BEFD-CC6F1FDF481A}" type="presParOf" srcId="{A122D85D-3F61-40E9-BAFE-2FF2FF45ED72}" destId="{A843FAA8-3907-4E99-910C-F08489970677}" srcOrd="1" destOrd="0" presId="urn:microsoft.com/office/officeart/2005/8/layout/vList2"/>
    <dgm:cxn modelId="{A8B51BEC-BD7E-4207-B477-E4A00334BFF6}" type="presParOf" srcId="{A122D85D-3F61-40E9-BAFE-2FF2FF45ED72}" destId="{6812421C-869A-4CE5-A191-9F0C154B1243}" srcOrd="2" destOrd="0" presId="urn:microsoft.com/office/officeart/2005/8/layout/vList2"/>
    <dgm:cxn modelId="{D8C4B75C-3F47-4739-A8F4-039E6631CDC4}" type="presParOf" srcId="{A122D85D-3F61-40E9-BAFE-2FF2FF45ED72}" destId="{EF014346-B76C-4A75-8F37-9523BC40DD94}" srcOrd="3" destOrd="0" presId="urn:microsoft.com/office/officeart/2005/8/layout/vList2"/>
    <dgm:cxn modelId="{62F23E47-456B-4A22-8D35-9C251AFDCE55}" type="presParOf" srcId="{A122D85D-3F61-40E9-BAFE-2FF2FF45ED72}" destId="{8ADDEECE-A38D-4F2B-B55F-F34F6A1DCF5D}" srcOrd="4" destOrd="0" presId="urn:microsoft.com/office/officeart/2005/8/layout/vList2"/>
    <dgm:cxn modelId="{5E8DB08B-7A76-4A14-8CEA-71E51AACC494}" type="presParOf" srcId="{A122D85D-3F61-40E9-BAFE-2FF2FF45ED72}" destId="{BF50B0FE-FDB4-407C-82C2-D351B768218B}" srcOrd="5" destOrd="0" presId="urn:microsoft.com/office/officeart/2005/8/layout/vList2"/>
    <dgm:cxn modelId="{3F6855EC-001A-4B72-A3F8-4D1C8588A92C}" type="presParOf" srcId="{A122D85D-3F61-40E9-BAFE-2FF2FF45ED72}" destId="{C2DBEB9B-1E62-4E0D-85BE-E4C50DDE3E1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90A979-9730-4B0B-BDB7-65FAEA28821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F75F7F1-8B52-4AB4-B63D-4CD38CB3736E}">
      <dgm:prSet/>
      <dgm:spPr/>
      <dgm:t>
        <a:bodyPr/>
        <a:lstStyle/>
        <a:p>
          <a:r>
            <a:rPr lang="en-GB" dirty="0"/>
            <a:t>OAuth2 Resource Owner Credentials Flow</a:t>
          </a:r>
          <a:endParaRPr lang="en-US" dirty="0"/>
        </a:p>
      </dgm:t>
    </dgm:pt>
    <dgm:pt modelId="{A210B218-951A-4030-A39E-FCED7B8BDA6B}" type="parTrans" cxnId="{6793A6BF-A86E-471F-BCC8-2B18E3ED5762}">
      <dgm:prSet/>
      <dgm:spPr/>
      <dgm:t>
        <a:bodyPr/>
        <a:lstStyle/>
        <a:p>
          <a:endParaRPr lang="en-US"/>
        </a:p>
      </dgm:t>
    </dgm:pt>
    <dgm:pt modelId="{142D0D7D-94FE-4A1E-96CA-96BD2705740C}" type="sibTrans" cxnId="{6793A6BF-A86E-471F-BCC8-2B18E3ED5762}">
      <dgm:prSet/>
      <dgm:spPr/>
      <dgm:t>
        <a:bodyPr/>
        <a:lstStyle/>
        <a:p>
          <a:endParaRPr lang="en-US"/>
        </a:p>
      </dgm:t>
    </dgm:pt>
    <dgm:pt modelId="{AE9E73D0-EC9D-4B4D-ADA0-04BFBAD6782B}">
      <dgm:prSet/>
      <dgm:spPr/>
      <dgm:t>
        <a:bodyPr/>
        <a:lstStyle/>
        <a:p>
          <a:r>
            <a:rPr lang="en-US" dirty="0"/>
            <a:t>Azure Managed Identities</a:t>
          </a:r>
        </a:p>
      </dgm:t>
    </dgm:pt>
    <dgm:pt modelId="{47355DE7-A042-4E33-AA0D-98F1BFF57DE3}" type="parTrans" cxnId="{6FDF01A1-571A-4867-8EBF-B994E152352A}">
      <dgm:prSet/>
      <dgm:spPr/>
      <dgm:t>
        <a:bodyPr/>
        <a:lstStyle/>
        <a:p>
          <a:endParaRPr lang="en-CH"/>
        </a:p>
      </dgm:t>
    </dgm:pt>
    <dgm:pt modelId="{6205B72C-3963-4895-A51F-117A60347A0C}" type="sibTrans" cxnId="{6FDF01A1-571A-4867-8EBF-B994E152352A}">
      <dgm:prSet/>
      <dgm:spPr/>
      <dgm:t>
        <a:bodyPr/>
        <a:lstStyle/>
        <a:p>
          <a:endParaRPr lang="en-CH"/>
        </a:p>
      </dgm:t>
    </dgm:pt>
    <dgm:pt modelId="{78C22F3B-5453-460F-AE03-9219E031043A}">
      <dgm:prSet/>
      <dgm:spPr/>
      <dgm:t>
        <a:bodyPr/>
        <a:lstStyle/>
        <a:p>
          <a:r>
            <a:rPr lang="en-CH" dirty="0"/>
            <a:t>On Behalf Of (OBO) Flow</a:t>
          </a:r>
          <a:endParaRPr lang="en-US" dirty="0"/>
        </a:p>
      </dgm:t>
    </dgm:pt>
    <dgm:pt modelId="{8CE3FB8F-0A40-4044-B94C-F1D3DAB1E831}" type="parTrans" cxnId="{58AFFE12-49A9-4107-9CB1-CA148F8F5803}">
      <dgm:prSet/>
      <dgm:spPr/>
      <dgm:t>
        <a:bodyPr/>
        <a:lstStyle/>
        <a:p>
          <a:endParaRPr lang="en-US"/>
        </a:p>
      </dgm:t>
    </dgm:pt>
    <dgm:pt modelId="{106B6C69-9AEB-41CE-84E8-37BFBC13F58B}" type="sibTrans" cxnId="{58AFFE12-49A9-4107-9CB1-CA148F8F5803}">
      <dgm:prSet/>
      <dgm:spPr/>
      <dgm:t>
        <a:bodyPr/>
        <a:lstStyle/>
        <a:p>
          <a:endParaRPr lang="en-US"/>
        </a:p>
      </dgm:t>
    </dgm:pt>
    <dgm:pt modelId="{A122D85D-3F61-40E9-BAFE-2FF2FF45ED72}" type="pres">
      <dgm:prSet presAssocID="{8A90A979-9730-4B0B-BDB7-65FAEA28821F}" presName="linear" presStyleCnt="0">
        <dgm:presLayoutVars>
          <dgm:animLvl val="lvl"/>
          <dgm:resizeHandles val="exact"/>
        </dgm:presLayoutVars>
      </dgm:prSet>
      <dgm:spPr/>
    </dgm:pt>
    <dgm:pt modelId="{ACCACDB8-81CA-441D-AD7E-33A645FC2259}" type="pres">
      <dgm:prSet presAssocID="{AF75F7F1-8B52-4AB4-B63D-4CD38CB3736E}" presName="parentText" presStyleLbl="node1" presStyleIdx="0" presStyleCnt="3">
        <dgm:presLayoutVars>
          <dgm:chMax val="0"/>
          <dgm:bulletEnabled val="1"/>
        </dgm:presLayoutVars>
      </dgm:prSet>
      <dgm:spPr/>
    </dgm:pt>
    <dgm:pt modelId="{0FA0CE64-1F24-4D6E-BCB2-0C5B5683DE6C}" type="pres">
      <dgm:prSet presAssocID="{142D0D7D-94FE-4A1E-96CA-96BD2705740C}" presName="spacer" presStyleCnt="0"/>
      <dgm:spPr/>
    </dgm:pt>
    <dgm:pt modelId="{49351324-DBFE-4192-8D0A-68A60AE3DBE7}" type="pres">
      <dgm:prSet presAssocID="{AE9E73D0-EC9D-4B4D-ADA0-04BFBAD6782B}" presName="parentText" presStyleLbl="node1" presStyleIdx="1" presStyleCnt="3">
        <dgm:presLayoutVars>
          <dgm:chMax val="0"/>
          <dgm:bulletEnabled val="1"/>
        </dgm:presLayoutVars>
      </dgm:prSet>
      <dgm:spPr/>
    </dgm:pt>
    <dgm:pt modelId="{C14C1388-1B03-4F32-93D7-F6FF66F991EB}" type="pres">
      <dgm:prSet presAssocID="{6205B72C-3963-4895-A51F-117A60347A0C}" presName="spacer" presStyleCnt="0"/>
      <dgm:spPr/>
    </dgm:pt>
    <dgm:pt modelId="{9D2B1D70-9233-4373-949C-4FA862BF0F7C}" type="pres">
      <dgm:prSet presAssocID="{78C22F3B-5453-460F-AE03-9219E031043A}" presName="parentText" presStyleLbl="node1" presStyleIdx="2" presStyleCnt="3">
        <dgm:presLayoutVars>
          <dgm:chMax val="0"/>
          <dgm:bulletEnabled val="1"/>
        </dgm:presLayoutVars>
      </dgm:prSet>
      <dgm:spPr/>
    </dgm:pt>
  </dgm:ptLst>
  <dgm:cxnLst>
    <dgm:cxn modelId="{5A4E1209-0BC2-4EFC-9628-ED682E7FB9DB}" type="presOf" srcId="{AE9E73D0-EC9D-4B4D-ADA0-04BFBAD6782B}" destId="{49351324-DBFE-4192-8D0A-68A60AE3DBE7}" srcOrd="0" destOrd="0" presId="urn:microsoft.com/office/officeart/2005/8/layout/vList2"/>
    <dgm:cxn modelId="{58AFFE12-49A9-4107-9CB1-CA148F8F5803}" srcId="{8A90A979-9730-4B0B-BDB7-65FAEA28821F}" destId="{78C22F3B-5453-460F-AE03-9219E031043A}" srcOrd="2" destOrd="0" parTransId="{8CE3FB8F-0A40-4044-B94C-F1D3DAB1E831}" sibTransId="{106B6C69-9AEB-41CE-84E8-37BFBC13F58B}"/>
    <dgm:cxn modelId="{30F2F734-41BD-4FE4-8A58-9120FA46DACB}" type="presOf" srcId="{8A90A979-9730-4B0B-BDB7-65FAEA28821F}" destId="{A122D85D-3F61-40E9-BAFE-2FF2FF45ED72}" srcOrd="0" destOrd="0" presId="urn:microsoft.com/office/officeart/2005/8/layout/vList2"/>
    <dgm:cxn modelId="{091E8846-AD4B-4648-B446-1B636D2338CC}" type="presOf" srcId="{78C22F3B-5453-460F-AE03-9219E031043A}" destId="{9D2B1D70-9233-4373-949C-4FA862BF0F7C}" srcOrd="0" destOrd="0" presId="urn:microsoft.com/office/officeart/2005/8/layout/vList2"/>
    <dgm:cxn modelId="{6FDF01A1-571A-4867-8EBF-B994E152352A}" srcId="{8A90A979-9730-4B0B-BDB7-65FAEA28821F}" destId="{AE9E73D0-EC9D-4B4D-ADA0-04BFBAD6782B}" srcOrd="1" destOrd="0" parTransId="{47355DE7-A042-4E33-AA0D-98F1BFF57DE3}" sibTransId="{6205B72C-3963-4895-A51F-117A60347A0C}"/>
    <dgm:cxn modelId="{6793A6BF-A86E-471F-BCC8-2B18E3ED5762}" srcId="{8A90A979-9730-4B0B-BDB7-65FAEA28821F}" destId="{AF75F7F1-8B52-4AB4-B63D-4CD38CB3736E}" srcOrd="0" destOrd="0" parTransId="{A210B218-951A-4030-A39E-FCED7B8BDA6B}" sibTransId="{142D0D7D-94FE-4A1E-96CA-96BD2705740C}"/>
    <dgm:cxn modelId="{2128A5F9-2DA3-4C92-B114-0AFEB6FE3054}" type="presOf" srcId="{AF75F7F1-8B52-4AB4-B63D-4CD38CB3736E}" destId="{ACCACDB8-81CA-441D-AD7E-33A645FC2259}" srcOrd="0" destOrd="0" presId="urn:microsoft.com/office/officeart/2005/8/layout/vList2"/>
    <dgm:cxn modelId="{6106EE6A-03EA-4ED2-98B9-CA225C48DC63}" type="presParOf" srcId="{A122D85D-3F61-40E9-BAFE-2FF2FF45ED72}" destId="{ACCACDB8-81CA-441D-AD7E-33A645FC2259}" srcOrd="0" destOrd="0" presId="urn:microsoft.com/office/officeart/2005/8/layout/vList2"/>
    <dgm:cxn modelId="{4B3FDFE0-71BD-4BA3-BF18-2AE4FB81AADA}" type="presParOf" srcId="{A122D85D-3F61-40E9-BAFE-2FF2FF45ED72}" destId="{0FA0CE64-1F24-4D6E-BCB2-0C5B5683DE6C}" srcOrd="1" destOrd="0" presId="urn:microsoft.com/office/officeart/2005/8/layout/vList2"/>
    <dgm:cxn modelId="{A984E0CD-BFCE-4DCA-8CC4-6EE54BAC9A0C}" type="presParOf" srcId="{A122D85D-3F61-40E9-BAFE-2FF2FF45ED72}" destId="{49351324-DBFE-4192-8D0A-68A60AE3DBE7}" srcOrd="2" destOrd="0" presId="urn:microsoft.com/office/officeart/2005/8/layout/vList2"/>
    <dgm:cxn modelId="{6CC91096-5E54-46BF-8893-7E54F4D8ADB2}" type="presParOf" srcId="{A122D85D-3F61-40E9-BAFE-2FF2FF45ED72}" destId="{C14C1388-1B03-4F32-93D7-F6FF66F991EB}" srcOrd="3" destOrd="0" presId="urn:microsoft.com/office/officeart/2005/8/layout/vList2"/>
    <dgm:cxn modelId="{8B20C8ED-FC41-4632-872D-BD170142F8D1}" type="presParOf" srcId="{A122D85D-3F61-40E9-BAFE-2FF2FF45ED72}" destId="{9D2B1D70-9233-4373-949C-4FA862BF0F7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443436-1CDE-4ECF-877D-3E88F5D21C34}">
      <dsp:nvSpPr>
        <dsp:cNvPr id="0" name=""/>
        <dsp:cNvSpPr/>
      </dsp:nvSpPr>
      <dsp:spPr>
        <a:xfrm>
          <a:off x="654400" y="863"/>
          <a:ext cx="2141115" cy="1284669"/>
        </a:xfrm>
        <a:prstGeom prst="rect">
          <a:avLst/>
        </a:prstGeom>
        <a:solidFill>
          <a:schemeClr val="accent2"/>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HTTPS Cert</a:t>
          </a:r>
          <a:r>
            <a:rPr lang="en-CH" sz="2500" kern="1200" dirty="0" err="1"/>
            <a:t>ificate</a:t>
          </a:r>
          <a:r>
            <a:rPr lang="en-GB" sz="2500" kern="1200" dirty="0"/>
            <a:t>s TLS 1.</a:t>
          </a:r>
          <a:r>
            <a:rPr lang="en-CH" sz="2500" kern="1200" dirty="0"/>
            <a:t>2</a:t>
          </a:r>
          <a:r>
            <a:rPr lang="en-GB" sz="2500" kern="1200" dirty="0"/>
            <a:t>, 1.</a:t>
          </a:r>
          <a:r>
            <a:rPr lang="en-CH" sz="2500" kern="1200" dirty="0"/>
            <a:t>3 </a:t>
          </a:r>
          <a:endParaRPr lang="en-US" sz="2500" kern="1200" dirty="0"/>
        </a:p>
      </dsp:txBody>
      <dsp:txXfrm>
        <a:off x="654400" y="863"/>
        <a:ext cx="2141115" cy="1284669"/>
      </dsp:txXfrm>
    </dsp:sp>
    <dsp:sp modelId="{BCBE55E8-3525-4414-88E7-DB7665918129}">
      <dsp:nvSpPr>
        <dsp:cNvPr id="0" name=""/>
        <dsp:cNvSpPr/>
      </dsp:nvSpPr>
      <dsp:spPr>
        <a:xfrm>
          <a:off x="3009628" y="863"/>
          <a:ext cx="2141115" cy="1284669"/>
        </a:xfrm>
        <a:prstGeom prst="rect">
          <a:avLst/>
        </a:prstGeom>
        <a:solidFill>
          <a:schemeClr val="accent2"/>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Session Protection, HTTP headers</a:t>
          </a:r>
          <a:endParaRPr lang="en-US" sz="2500" kern="1200" dirty="0"/>
        </a:p>
      </dsp:txBody>
      <dsp:txXfrm>
        <a:off x="3009628" y="863"/>
        <a:ext cx="2141115" cy="1284669"/>
      </dsp:txXfrm>
    </dsp:sp>
    <dsp:sp modelId="{7ED81A2C-2CAE-42AB-851C-14612F0DF200}">
      <dsp:nvSpPr>
        <dsp:cNvPr id="0" name=""/>
        <dsp:cNvSpPr/>
      </dsp:nvSpPr>
      <dsp:spPr>
        <a:xfrm>
          <a:off x="5364855" y="863"/>
          <a:ext cx="2141115" cy="1284669"/>
        </a:xfrm>
        <a:prstGeom prst="rect">
          <a:avLst/>
        </a:prstGeom>
        <a:solidFill>
          <a:schemeClr val="accent2"/>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CH" sz="2500" kern="1200" dirty="0"/>
            <a:t>Hosting</a:t>
          </a:r>
          <a:endParaRPr lang="en-US" sz="2500" kern="1200" dirty="0"/>
        </a:p>
      </dsp:txBody>
      <dsp:txXfrm>
        <a:off x="5364855" y="863"/>
        <a:ext cx="2141115" cy="1284669"/>
      </dsp:txXfrm>
    </dsp:sp>
    <dsp:sp modelId="{396FFE4B-A761-4152-B2B3-2FDF8278159A}">
      <dsp:nvSpPr>
        <dsp:cNvPr id="0" name=""/>
        <dsp:cNvSpPr/>
      </dsp:nvSpPr>
      <dsp:spPr>
        <a:xfrm>
          <a:off x="7720083" y="863"/>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CH" sz="2500" kern="1200" dirty="0"/>
            <a:t>GDPR, Data breaches</a:t>
          </a:r>
          <a:endParaRPr lang="en-US" sz="2500" kern="1200" dirty="0"/>
        </a:p>
      </dsp:txBody>
      <dsp:txXfrm>
        <a:off x="7720083" y="863"/>
        <a:ext cx="2141115" cy="1284669"/>
      </dsp:txXfrm>
    </dsp:sp>
    <dsp:sp modelId="{32B4AE81-A2B7-4445-8B5C-834ED1C1B6FE}">
      <dsp:nvSpPr>
        <dsp:cNvPr id="0" name=""/>
        <dsp:cNvSpPr/>
      </dsp:nvSpPr>
      <dsp:spPr>
        <a:xfrm>
          <a:off x="1832014" y="1499644"/>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Infrastructure security</a:t>
          </a:r>
        </a:p>
      </dsp:txBody>
      <dsp:txXfrm>
        <a:off x="1832014" y="1499644"/>
        <a:ext cx="2141115" cy="1284669"/>
      </dsp:txXfrm>
    </dsp:sp>
    <dsp:sp modelId="{09F27D99-03A1-4561-8FE4-A30E4D01C2D9}">
      <dsp:nvSpPr>
        <dsp:cNvPr id="0" name=""/>
        <dsp:cNvSpPr/>
      </dsp:nvSpPr>
      <dsp:spPr>
        <a:xfrm>
          <a:off x="4187242" y="1499644"/>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Accounting, MFA and IAM </a:t>
          </a:r>
          <a:endParaRPr lang="en-US" sz="2500" kern="1200" dirty="0"/>
        </a:p>
      </dsp:txBody>
      <dsp:txXfrm>
        <a:off x="4187242" y="1499644"/>
        <a:ext cx="2141115" cy="1284669"/>
      </dsp:txXfrm>
    </dsp:sp>
    <dsp:sp modelId="{77AAE2A2-4B85-40BE-9E09-4CF7CB60230B}">
      <dsp:nvSpPr>
        <dsp:cNvPr id="0" name=""/>
        <dsp:cNvSpPr/>
      </dsp:nvSpPr>
      <dsp:spPr>
        <a:xfrm>
          <a:off x="6542469" y="1499644"/>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dirty="0"/>
            <a:t>Security</a:t>
          </a:r>
          <a:r>
            <a:rPr lang="en-US" sz="2500" b="1" i="0" kern="1200" dirty="0"/>
            <a:t> </a:t>
          </a:r>
          <a:r>
            <a:rPr lang="en-US" sz="2500" b="0" i="0" kern="1200" dirty="0"/>
            <a:t>governance</a:t>
          </a:r>
          <a:endParaRPr lang="en-US" sz="2500" b="0" kern="1200" dirty="0"/>
        </a:p>
      </dsp:txBody>
      <dsp:txXfrm>
        <a:off x="6542469" y="1499644"/>
        <a:ext cx="2141115" cy="1284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1E90-AA2A-4D6A-8664-9CA7FD7557DF}">
      <dsp:nvSpPr>
        <dsp:cNvPr id="0" name=""/>
        <dsp:cNvSpPr/>
      </dsp:nvSpPr>
      <dsp:spPr>
        <a:xfrm>
          <a:off x="0" y="0"/>
          <a:ext cx="10905066" cy="155902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Applications with users</a:t>
          </a:r>
        </a:p>
      </dsp:txBody>
      <dsp:txXfrm>
        <a:off x="76105" y="76105"/>
        <a:ext cx="10752856" cy="1406815"/>
      </dsp:txXfrm>
    </dsp:sp>
    <dsp:sp modelId="{098AEADA-2BCF-42BB-88D1-4D43F2EE8A18}">
      <dsp:nvSpPr>
        <dsp:cNvPr id="0" name=""/>
        <dsp:cNvSpPr/>
      </dsp:nvSpPr>
      <dsp:spPr>
        <a:xfrm>
          <a:off x="0" y="2290591"/>
          <a:ext cx="10905066" cy="155902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Applications with no user</a:t>
          </a:r>
        </a:p>
      </dsp:txBody>
      <dsp:txXfrm>
        <a:off x="76105" y="2366696"/>
        <a:ext cx="10752856"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59927-2EE2-436B-B070-FCC1814BD7AC}">
      <dsp:nvSpPr>
        <dsp:cNvPr id="0" name=""/>
        <dsp:cNvSpPr/>
      </dsp:nvSpPr>
      <dsp:spPr>
        <a:xfrm>
          <a:off x="0" y="6913"/>
          <a:ext cx="6513603" cy="13922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dirty="0"/>
            <a:t>O</a:t>
          </a:r>
          <a:r>
            <a:rPr lang="en-CH" sz="3500" kern="1200" dirty="0" err="1"/>
            <a:t>penID</a:t>
          </a:r>
          <a:r>
            <a:rPr lang="en-CH" sz="3500" kern="1200" dirty="0"/>
            <a:t> Connect </a:t>
          </a:r>
          <a:r>
            <a:rPr lang="de-CH" sz="3500" kern="1200" dirty="0"/>
            <a:t>C</a:t>
          </a:r>
          <a:r>
            <a:rPr lang="en-CH" sz="3500" kern="1200" dirty="0"/>
            <a:t>o</a:t>
          </a:r>
          <a:r>
            <a:rPr lang="de-CH" sz="3500" kern="1200" dirty="0"/>
            <a:t>d</a:t>
          </a:r>
          <a:r>
            <a:rPr lang="en-CH" sz="3500" kern="1200" dirty="0"/>
            <a:t>e </a:t>
          </a:r>
          <a:r>
            <a:rPr lang="en-GB" sz="3500" kern="1200" dirty="0"/>
            <a:t>flow</a:t>
          </a:r>
          <a:r>
            <a:rPr lang="en-CH" sz="3500" kern="1200" dirty="0"/>
            <a:t> + PKCE with client secret </a:t>
          </a:r>
          <a:endParaRPr lang="en-US" sz="3500" kern="1200" dirty="0"/>
        </a:p>
      </dsp:txBody>
      <dsp:txXfrm>
        <a:off x="67966" y="74879"/>
        <a:ext cx="6377671" cy="1256367"/>
      </dsp:txXfrm>
    </dsp:sp>
    <dsp:sp modelId="{6812421C-869A-4CE5-A191-9F0C154B1243}">
      <dsp:nvSpPr>
        <dsp:cNvPr id="0" name=""/>
        <dsp:cNvSpPr/>
      </dsp:nvSpPr>
      <dsp:spPr>
        <a:xfrm>
          <a:off x="0" y="1500013"/>
          <a:ext cx="6513603" cy="139229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dirty="0"/>
            <a:t>O</a:t>
          </a:r>
          <a:r>
            <a:rPr lang="en-CH" sz="3500" kern="1200" dirty="0"/>
            <a:t>penID Connect</a:t>
          </a:r>
          <a:r>
            <a:rPr lang="en-GB" sz="3500" kern="1200" dirty="0"/>
            <a:t> </a:t>
          </a:r>
          <a:r>
            <a:rPr lang="en-CH" sz="3500" kern="1200" dirty="0"/>
            <a:t>Hybrid </a:t>
          </a:r>
          <a:r>
            <a:rPr lang="en-GB" sz="3500" kern="1200" dirty="0"/>
            <a:t>flow</a:t>
          </a:r>
          <a:endParaRPr lang="en-US" sz="3500" kern="1200" dirty="0"/>
        </a:p>
      </dsp:txBody>
      <dsp:txXfrm>
        <a:off x="67966" y="1567979"/>
        <a:ext cx="6377671" cy="1256367"/>
      </dsp:txXfrm>
    </dsp:sp>
    <dsp:sp modelId="{8ADDEECE-A38D-4F2B-B55F-F34F6A1DCF5D}">
      <dsp:nvSpPr>
        <dsp:cNvPr id="0" name=""/>
        <dsp:cNvSpPr/>
      </dsp:nvSpPr>
      <dsp:spPr>
        <a:xfrm>
          <a:off x="0" y="2993113"/>
          <a:ext cx="6513603" cy="139229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dirty="0"/>
            <a:t>O</a:t>
          </a:r>
          <a:r>
            <a:rPr lang="en-CH" sz="3500" kern="1200" dirty="0" err="1"/>
            <a:t>penID</a:t>
          </a:r>
          <a:r>
            <a:rPr lang="en-CH" sz="3500" kern="1200" dirty="0"/>
            <a:t> Connect </a:t>
          </a:r>
          <a:r>
            <a:rPr lang="de-CH" sz="3500" kern="1200" dirty="0"/>
            <a:t>C</a:t>
          </a:r>
          <a:r>
            <a:rPr lang="en-CH" sz="3500" kern="1200" dirty="0"/>
            <a:t>o</a:t>
          </a:r>
          <a:r>
            <a:rPr lang="de-CH" sz="3500" kern="1200" dirty="0"/>
            <a:t>d</a:t>
          </a:r>
          <a:r>
            <a:rPr lang="en-CH" sz="3500" kern="1200" dirty="0"/>
            <a:t>e </a:t>
          </a:r>
          <a:r>
            <a:rPr lang="en-GB" sz="3500" kern="1200" dirty="0"/>
            <a:t>flow</a:t>
          </a:r>
          <a:r>
            <a:rPr lang="en-CH" sz="3500" kern="1200" dirty="0"/>
            <a:t> + PKCE with no secret</a:t>
          </a:r>
          <a:endParaRPr lang="en-US" sz="3500" kern="1200" dirty="0"/>
        </a:p>
      </dsp:txBody>
      <dsp:txXfrm>
        <a:off x="67966" y="3061079"/>
        <a:ext cx="6377671" cy="1256367"/>
      </dsp:txXfrm>
    </dsp:sp>
    <dsp:sp modelId="{C2DBEB9B-1E62-4E0D-85BE-E4C50DDE3E10}">
      <dsp:nvSpPr>
        <dsp:cNvPr id="0" name=""/>
        <dsp:cNvSpPr/>
      </dsp:nvSpPr>
      <dsp:spPr>
        <a:xfrm>
          <a:off x="0" y="4486213"/>
          <a:ext cx="6513603" cy="139229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H" sz="3500" kern="1200" dirty="0"/>
            <a:t>OAuth Device Flow</a:t>
          </a:r>
          <a:endParaRPr lang="en-US" sz="3500" kern="1200" dirty="0"/>
        </a:p>
      </dsp:txBody>
      <dsp:txXfrm>
        <a:off x="67966" y="4554179"/>
        <a:ext cx="6377671" cy="12563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ACDB8-81CA-441D-AD7E-33A645FC2259}">
      <dsp:nvSpPr>
        <dsp:cNvPr id="0" name=""/>
        <dsp:cNvSpPr/>
      </dsp:nvSpPr>
      <dsp:spPr>
        <a:xfrm>
          <a:off x="0" y="2862"/>
          <a:ext cx="6513603" cy="18696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GB" sz="4700" kern="1200" dirty="0"/>
            <a:t>OAuth2 Resource Owner Credentials Flow</a:t>
          </a:r>
          <a:endParaRPr lang="en-US" sz="4700" kern="1200" dirty="0"/>
        </a:p>
      </dsp:txBody>
      <dsp:txXfrm>
        <a:off x="91269" y="94131"/>
        <a:ext cx="6331065" cy="1687122"/>
      </dsp:txXfrm>
    </dsp:sp>
    <dsp:sp modelId="{49351324-DBFE-4192-8D0A-68A60AE3DBE7}">
      <dsp:nvSpPr>
        <dsp:cNvPr id="0" name=""/>
        <dsp:cNvSpPr/>
      </dsp:nvSpPr>
      <dsp:spPr>
        <a:xfrm>
          <a:off x="0" y="2007882"/>
          <a:ext cx="6513603" cy="18696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Azure Managed Identities</a:t>
          </a:r>
        </a:p>
      </dsp:txBody>
      <dsp:txXfrm>
        <a:off x="91269" y="2099151"/>
        <a:ext cx="6331065" cy="1687122"/>
      </dsp:txXfrm>
    </dsp:sp>
    <dsp:sp modelId="{9D2B1D70-9233-4373-949C-4FA862BF0F7C}">
      <dsp:nvSpPr>
        <dsp:cNvPr id="0" name=""/>
        <dsp:cNvSpPr/>
      </dsp:nvSpPr>
      <dsp:spPr>
        <a:xfrm>
          <a:off x="0" y="4012903"/>
          <a:ext cx="6513603" cy="18696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CH" sz="4700" kern="1200" dirty="0"/>
            <a:t>On Behalf Of (OBO) Flow</a:t>
          </a:r>
          <a:endParaRPr lang="en-US" sz="4700" kern="1200" dirty="0"/>
        </a:p>
      </dsp:txBody>
      <dsp:txXfrm>
        <a:off x="91269" y="4104172"/>
        <a:ext cx="6331065" cy="168712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A31D0-8CDF-43F4-93E5-6D9BCDB96118}" type="datetimeFigureOut">
              <a:rPr lang="de-DE" smtClean="0"/>
              <a:t>04.03.2024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B297D-EACB-4E51-9E3D-1BFE2F3F6E1E}" type="slidenum">
              <a:rPr lang="de-DE" smtClean="0"/>
              <a:t>‹#›</a:t>
            </a:fld>
            <a:endParaRPr lang="de-DE"/>
          </a:p>
        </p:txBody>
      </p:sp>
    </p:spTree>
    <p:extLst>
      <p:ext uri="{BB962C8B-B14F-4D97-AF65-F5344CB8AC3E}">
        <p14:creationId xmlns:p14="http://schemas.microsoft.com/office/powerpoint/2010/main" val="4226273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AzureAD/microsoft-identity-web"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itrix.com/solutions/secure-access/what-is-adaptive-access-control.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1</a:t>
            </a:fld>
            <a:endParaRPr lang="de-DE"/>
          </a:p>
        </p:txBody>
      </p:sp>
    </p:spTree>
    <p:extLst>
      <p:ext uri="{BB962C8B-B14F-4D97-AF65-F5344CB8AC3E}">
        <p14:creationId xmlns:p14="http://schemas.microsoft.com/office/powerpoint/2010/main" val="235771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10</a:t>
            </a:fld>
            <a:endParaRPr lang="de-DE"/>
          </a:p>
        </p:txBody>
      </p:sp>
    </p:spTree>
    <p:extLst>
      <p:ext uri="{BB962C8B-B14F-4D97-AF65-F5344CB8AC3E}">
        <p14:creationId xmlns:p14="http://schemas.microsoft.com/office/powerpoint/2010/main" val="2304305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Never user managed identities</a:t>
            </a:r>
          </a:p>
        </p:txBody>
      </p:sp>
      <p:sp>
        <p:nvSpPr>
          <p:cNvPr id="4" name="Foliennummernplatzhalter 3"/>
          <p:cNvSpPr>
            <a:spLocks noGrp="1"/>
          </p:cNvSpPr>
          <p:nvPr>
            <p:ph type="sldNum" sz="quarter" idx="10"/>
          </p:nvPr>
        </p:nvSpPr>
        <p:spPr/>
        <p:txBody>
          <a:bodyPr/>
          <a:lstStyle/>
          <a:p>
            <a:fld id="{7B7B297D-EACB-4E51-9E3D-1BFE2F3F6E1E}" type="slidenum">
              <a:rPr lang="de-DE" smtClean="0"/>
              <a:t>11</a:t>
            </a:fld>
            <a:endParaRPr lang="de-DE"/>
          </a:p>
        </p:txBody>
      </p:sp>
    </p:spTree>
    <p:extLst>
      <p:ext uri="{BB962C8B-B14F-4D97-AF65-F5344CB8AC3E}">
        <p14:creationId xmlns:p14="http://schemas.microsoft.com/office/powerpoint/2010/main" val="2987014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12</a:t>
            </a:fld>
            <a:endParaRPr lang="de-DE"/>
          </a:p>
        </p:txBody>
      </p:sp>
    </p:spTree>
    <p:extLst>
      <p:ext uri="{BB962C8B-B14F-4D97-AF65-F5344CB8AC3E}">
        <p14:creationId xmlns:p14="http://schemas.microsoft.com/office/powerpoint/2010/main" val="4151389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13</a:t>
            </a:fld>
            <a:endParaRPr lang="de-DE"/>
          </a:p>
        </p:txBody>
      </p:sp>
    </p:spTree>
    <p:extLst>
      <p:ext uri="{BB962C8B-B14F-4D97-AF65-F5344CB8AC3E}">
        <p14:creationId xmlns:p14="http://schemas.microsoft.com/office/powerpoint/2010/main" val="2495433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14</a:t>
            </a:fld>
            <a:endParaRPr lang="de-DE"/>
          </a:p>
        </p:txBody>
      </p:sp>
    </p:spTree>
    <p:extLst>
      <p:ext uri="{BB962C8B-B14F-4D97-AF65-F5344CB8AC3E}">
        <p14:creationId xmlns:p14="http://schemas.microsoft.com/office/powerpoint/2010/main" val="4290712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16</a:t>
            </a:fld>
            <a:endParaRPr lang="de-DE"/>
          </a:p>
        </p:txBody>
      </p:sp>
    </p:spTree>
    <p:extLst>
      <p:ext uri="{BB962C8B-B14F-4D97-AF65-F5344CB8AC3E}">
        <p14:creationId xmlns:p14="http://schemas.microsoft.com/office/powerpoint/2010/main" val="2920208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17</a:t>
            </a:fld>
            <a:endParaRPr lang="de-DE"/>
          </a:p>
        </p:txBody>
      </p:sp>
    </p:spTree>
    <p:extLst>
      <p:ext uri="{BB962C8B-B14F-4D97-AF65-F5344CB8AC3E}">
        <p14:creationId xmlns:p14="http://schemas.microsoft.com/office/powerpoint/2010/main" val="581210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18</a:t>
            </a:fld>
            <a:endParaRPr lang="de-DE"/>
          </a:p>
        </p:txBody>
      </p:sp>
    </p:spTree>
    <p:extLst>
      <p:ext uri="{BB962C8B-B14F-4D97-AF65-F5344CB8AC3E}">
        <p14:creationId xmlns:p14="http://schemas.microsoft.com/office/powerpoint/2010/main" val="1787048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19</a:t>
            </a:fld>
            <a:endParaRPr lang="de-DE"/>
          </a:p>
        </p:txBody>
      </p:sp>
    </p:spTree>
    <p:extLst>
      <p:ext uri="{BB962C8B-B14F-4D97-AF65-F5344CB8AC3E}">
        <p14:creationId xmlns:p14="http://schemas.microsoft.com/office/powerpoint/2010/main" val="2405443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Explain one stop apps, reusing company AAA</a:t>
            </a:r>
          </a:p>
        </p:txBody>
      </p:sp>
      <p:sp>
        <p:nvSpPr>
          <p:cNvPr id="4" name="Foliennummernplatzhalter 3"/>
          <p:cNvSpPr>
            <a:spLocks noGrp="1"/>
          </p:cNvSpPr>
          <p:nvPr>
            <p:ph type="sldNum" sz="quarter" idx="10"/>
          </p:nvPr>
        </p:nvSpPr>
        <p:spPr/>
        <p:txBody>
          <a:bodyPr/>
          <a:lstStyle/>
          <a:p>
            <a:fld id="{7B7B297D-EACB-4E51-9E3D-1BFE2F3F6E1E}" type="slidenum">
              <a:rPr lang="de-DE" smtClean="0"/>
              <a:t>20</a:t>
            </a:fld>
            <a:endParaRPr lang="de-DE"/>
          </a:p>
        </p:txBody>
      </p:sp>
    </p:spTree>
    <p:extLst>
      <p:ext uri="{BB962C8B-B14F-4D97-AF65-F5344CB8AC3E}">
        <p14:creationId xmlns:p14="http://schemas.microsoft.com/office/powerpoint/2010/main" val="1159065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a:t>
            </a:fld>
            <a:endParaRPr lang="de-DE"/>
          </a:p>
        </p:txBody>
      </p:sp>
    </p:spTree>
    <p:extLst>
      <p:ext uri="{BB962C8B-B14F-4D97-AF65-F5344CB8AC3E}">
        <p14:creationId xmlns:p14="http://schemas.microsoft.com/office/powerpoint/2010/main" val="1961995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15 </a:t>
            </a:r>
            <a:r>
              <a:rPr lang="de-CH" dirty="0"/>
              <a:t>m</a:t>
            </a:r>
            <a:r>
              <a:rPr lang="en-CH" dirty="0" err="1"/>
              <a:t>i</a:t>
            </a:r>
            <a:r>
              <a:rPr lang="de-CH" dirty="0"/>
              <a:t>n</a:t>
            </a:r>
            <a:r>
              <a:rPr lang="en-CH" dirty="0"/>
              <a:t>s</a:t>
            </a:r>
          </a:p>
          <a:p>
            <a:endParaRPr lang="en-CH" dirty="0"/>
          </a:p>
          <a:p>
            <a:r>
              <a:rPr lang="de-CH" dirty="0"/>
              <a:t>P</a:t>
            </a:r>
            <a:r>
              <a:rPr lang="en-CH" dirty="0" err="1"/>
              <a:t>rotected</a:t>
            </a:r>
            <a:r>
              <a:rPr lang="en-CH" dirty="0"/>
              <a:t>, trusted applications </a:t>
            </a:r>
            <a:r>
              <a:rPr lang="en-CH" dirty="0" err="1"/>
              <a:t>qu</a:t>
            </a:r>
            <a:r>
              <a:rPr lang="de-CH" dirty="0"/>
              <a:t>e</a:t>
            </a:r>
            <a:r>
              <a:rPr lang="en-CH" dirty="0"/>
              <a:t>s</a:t>
            </a:r>
            <a:r>
              <a:rPr lang="de-CH" dirty="0"/>
              <a:t>t</a:t>
            </a:r>
            <a:r>
              <a:rPr lang="en-CH" dirty="0" err="1"/>
              <a:t>i</a:t>
            </a:r>
            <a:r>
              <a:rPr lang="de-CH" dirty="0"/>
              <a:t>o</a:t>
            </a:r>
            <a:r>
              <a:rPr lang="en-CH" dirty="0"/>
              <a:t>n</a:t>
            </a:r>
          </a:p>
        </p:txBody>
      </p:sp>
      <p:sp>
        <p:nvSpPr>
          <p:cNvPr id="4" name="Slide Number Placeholder 3"/>
          <p:cNvSpPr>
            <a:spLocks noGrp="1"/>
          </p:cNvSpPr>
          <p:nvPr>
            <p:ph type="sldNum" sz="quarter" idx="5"/>
          </p:nvPr>
        </p:nvSpPr>
        <p:spPr/>
        <p:txBody>
          <a:bodyPr/>
          <a:lstStyle/>
          <a:p>
            <a:fld id="{7B7B297D-EACB-4E51-9E3D-1BFE2F3F6E1E}" type="slidenum">
              <a:rPr lang="de-DE" smtClean="0"/>
              <a:t>21</a:t>
            </a:fld>
            <a:endParaRPr lang="de-DE"/>
          </a:p>
        </p:txBody>
      </p:sp>
    </p:spTree>
    <p:extLst>
      <p:ext uri="{BB962C8B-B14F-4D97-AF65-F5344CB8AC3E}">
        <p14:creationId xmlns:p14="http://schemas.microsoft.com/office/powerpoint/2010/main" val="3122430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22</a:t>
            </a:fld>
            <a:endParaRPr lang="de-DE"/>
          </a:p>
        </p:txBody>
      </p:sp>
    </p:spTree>
    <p:extLst>
      <p:ext uri="{BB962C8B-B14F-4D97-AF65-F5344CB8AC3E}">
        <p14:creationId xmlns:p14="http://schemas.microsoft.com/office/powerpoint/2010/main" val="2104702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 Authorization Code Flow returns an Authorization Code to the Client, which can then exchange it for an ID Token and an Access Token directly. This provides the benefit of not exposing any tokens to the User Agent and possibly other malicious applications with access to the User Agent. The Authorization Server can also authenticate the Client before exchanging the Authorization Code for an Access Token. The Authorization Code flow is suitable for Clients that can securely maintain a Client Secret between themselves and the Authorization Server. </a:t>
            </a:r>
          </a:p>
          <a:p>
            <a:endParaRPr lang="en-GB" dirty="0"/>
          </a:p>
          <a:p>
            <a:r>
              <a:rPr lang="en-GB" dirty="0"/>
              <a:t>Steps:</a:t>
            </a:r>
          </a:p>
          <a:p>
            <a:r>
              <a:rPr lang="en-GB" dirty="0"/>
              <a:t>Client prepares an Authentication Request containing the desired request parameters. </a:t>
            </a:r>
          </a:p>
          <a:p>
            <a:r>
              <a:rPr lang="en-GB" dirty="0"/>
              <a:t>Client sends the request to the Authorization Server. </a:t>
            </a:r>
          </a:p>
          <a:p>
            <a:r>
              <a:rPr lang="en-GB" dirty="0"/>
              <a:t>Authorization Server Authenticates the End-User. </a:t>
            </a:r>
          </a:p>
          <a:p>
            <a:r>
              <a:rPr lang="en-GB" dirty="0"/>
              <a:t>Authorization Server obtains End-User Consent/Authorization. </a:t>
            </a:r>
          </a:p>
          <a:p>
            <a:r>
              <a:rPr lang="en-GB" dirty="0"/>
              <a:t>Authorization Server sends the End-User back to the Client with an Authorization Code. </a:t>
            </a:r>
          </a:p>
          <a:p>
            <a:r>
              <a:rPr lang="en-GB" dirty="0"/>
              <a:t>Client requests a response using the Authorization Code at the Token Endpoint. </a:t>
            </a:r>
          </a:p>
          <a:p>
            <a:r>
              <a:rPr lang="en-GB" dirty="0"/>
              <a:t>Client receives a response that contains an ID Token and Access Token in the response body. </a:t>
            </a:r>
          </a:p>
          <a:p>
            <a:r>
              <a:rPr lang="en-GB" dirty="0"/>
              <a:t>Client validates the ID token and retrieves the End-User's Subject Identifier. </a:t>
            </a:r>
          </a:p>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23</a:t>
            </a:fld>
            <a:endParaRPr lang="de-DE"/>
          </a:p>
        </p:txBody>
      </p:sp>
    </p:spTree>
    <p:extLst>
      <p:ext uri="{BB962C8B-B14F-4D97-AF65-F5344CB8AC3E}">
        <p14:creationId xmlns:p14="http://schemas.microsoft.com/office/powerpoint/2010/main" val="2124055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https://github.com/AzureAD/microsoft-identity-web</a:t>
            </a:r>
            <a:endParaRPr lang="en-US" sz="1200" dirty="0"/>
          </a:p>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24</a:t>
            </a:fld>
            <a:endParaRPr lang="de-DE"/>
          </a:p>
        </p:txBody>
      </p:sp>
    </p:spTree>
    <p:extLst>
      <p:ext uri="{BB962C8B-B14F-4D97-AF65-F5344CB8AC3E}">
        <p14:creationId xmlns:p14="http://schemas.microsoft.com/office/powerpoint/2010/main" val="989447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25</a:t>
            </a:fld>
            <a:endParaRPr lang="de-DE"/>
          </a:p>
        </p:txBody>
      </p:sp>
    </p:spTree>
    <p:extLst>
      <p:ext uri="{BB962C8B-B14F-4D97-AF65-F5344CB8AC3E}">
        <p14:creationId xmlns:p14="http://schemas.microsoft.com/office/powerpoint/2010/main" val="1585337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Explain one stop apps, reusing company AAA</a:t>
            </a:r>
          </a:p>
        </p:txBody>
      </p:sp>
      <p:sp>
        <p:nvSpPr>
          <p:cNvPr id="4" name="Foliennummernplatzhalter 3"/>
          <p:cNvSpPr>
            <a:spLocks noGrp="1"/>
          </p:cNvSpPr>
          <p:nvPr>
            <p:ph type="sldNum" sz="quarter" idx="10"/>
          </p:nvPr>
        </p:nvSpPr>
        <p:spPr/>
        <p:txBody>
          <a:bodyPr/>
          <a:lstStyle/>
          <a:p>
            <a:fld id="{7B7B297D-EACB-4E51-9E3D-1BFE2F3F6E1E}" type="slidenum">
              <a:rPr lang="de-DE" smtClean="0"/>
              <a:t>27</a:t>
            </a:fld>
            <a:endParaRPr lang="de-DE"/>
          </a:p>
        </p:txBody>
      </p:sp>
    </p:spTree>
    <p:extLst>
      <p:ext uri="{BB962C8B-B14F-4D97-AF65-F5344CB8AC3E}">
        <p14:creationId xmlns:p14="http://schemas.microsoft.com/office/powerpoint/2010/main" val="4047599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15 </a:t>
            </a:r>
            <a:r>
              <a:rPr lang="de-CH" dirty="0"/>
              <a:t>m</a:t>
            </a:r>
            <a:r>
              <a:rPr lang="en-CH" dirty="0" err="1"/>
              <a:t>i</a:t>
            </a:r>
            <a:r>
              <a:rPr lang="de-CH" dirty="0"/>
              <a:t>n</a:t>
            </a:r>
            <a:r>
              <a:rPr lang="en-CH" dirty="0"/>
              <a:t>s</a:t>
            </a:r>
          </a:p>
          <a:p>
            <a:endParaRPr lang="en-CH" dirty="0"/>
          </a:p>
          <a:p>
            <a:r>
              <a:rPr lang="de-CH" dirty="0"/>
              <a:t>P</a:t>
            </a:r>
            <a:r>
              <a:rPr lang="en-CH" dirty="0" err="1"/>
              <a:t>rotected</a:t>
            </a:r>
            <a:r>
              <a:rPr lang="en-CH" dirty="0"/>
              <a:t>, trusted applications </a:t>
            </a:r>
            <a:r>
              <a:rPr lang="en-CH" dirty="0" err="1"/>
              <a:t>qu</a:t>
            </a:r>
            <a:r>
              <a:rPr lang="de-CH" dirty="0"/>
              <a:t>e</a:t>
            </a:r>
            <a:r>
              <a:rPr lang="en-CH" dirty="0"/>
              <a:t>s</a:t>
            </a:r>
            <a:r>
              <a:rPr lang="de-CH" dirty="0"/>
              <a:t>t</a:t>
            </a:r>
            <a:r>
              <a:rPr lang="en-CH" dirty="0" err="1"/>
              <a:t>i</a:t>
            </a:r>
            <a:r>
              <a:rPr lang="de-CH" dirty="0"/>
              <a:t>o</a:t>
            </a:r>
            <a:r>
              <a:rPr lang="en-CH" dirty="0"/>
              <a:t>n</a:t>
            </a:r>
          </a:p>
        </p:txBody>
      </p:sp>
      <p:sp>
        <p:nvSpPr>
          <p:cNvPr id="4" name="Slide Number Placeholder 3"/>
          <p:cNvSpPr>
            <a:spLocks noGrp="1"/>
          </p:cNvSpPr>
          <p:nvPr>
            <p:ph type="sldNum" sz="quarter" idx="5"/>
          </p:nvPr>
        </p:nvSpPr>
        <p:spPr/>
        <p:txBody>
          <a:bodyPr/>
          <a:lstStyle/>
          <a:p>
            <a:fld id="{7B7B297D-EACB-4E51-9E3D-1BFE2F3F6E1E}" type="slidenum">
              <a:rPr lang="de-DE" smtClean="0"/>
              <a:t>29</a:t>
            </a:fld>
            <a:endParaRPr lang="de-DE"/>
          </a:p>
        </p:txBody>
      </p:sp>
    </p:spTree>
    <p:extLst>
      <p:ext uri="{BB962C8B-B14F-4D97-AF65-F5344CB8AC3E}">
        <p14:creationId xmlns:p14="http://schemas.microsoft.com/office/powerpoint/2010/main" val="4294726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30</a:t>
            </a:fld>
            <a:endParaRPr lang="de-DE"/>
          </a:p>
        </p:txBody>
      </p:sp>
    </p:spTree>
    <p:extLst>
      <p:ext uri="{BB962C8B-B14F-4D97-AF65-F5344CB8AC3E}">
        <p14:creationId xmlns:p14="http://schemas.microsoft.com/office/powerpoint/2010/main" val="1831946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31</a:t>
            </a:fld>
            <a:endParaRPr lang="de-DE"/>
          </a:p>
        </p:txBody>
      </p:sp>
    </p:spTree>
    <p:extLst>
      <p:ext uri="{BB962C8B-B14F-4D97-AF65-F5344CB8AC3E}">
        <p14:creationId xmlns:p14="http://schemas.microsoft.com/office/powerpoint/2010/main" val="4275466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34</a:t>
            </a:fld>
            <a:endParaRPr lang="de-DE"/>
          </a:p>
        </p:txBody>
      </p:sp>
    </p:spTree>
    <p:extLst>
      <p:ext uri="{BB962C8B-B14F-4D97-AF65-F5344CB8AC3E}">
        <p14:creationId xmlns:p14="http://schemas.microsoft.com/office/powerpoint/2010/main" val="4104345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a:t>
            </a:fld>
            <a:endParaRPr lang="de-DE"/>
          </a:p>
        </p:txBody>
      </p:sp>
    </p:spTree>
    <p:extLst>
      <p:ext uri="{BB962C8B-B14F-4D97-AF65-F5344CB8AC3E}">
        <p14:creationId xmlns:p14="http://schemas.microsoft.com/office/powerpoint/2010/main" val="3083666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35</a:t>
            </a:fld>
            <a:endParaRPr lang="de-DE"/>
          </a:p>
        </p:txBody>
      </p:sp>
    </p:spTree>
    <p:extLst>
      <p:ext uri="{BB962C8B-B14F-4D97-AF65-F5344CB8AC3E}">
        <p14:creationId xmlns:p14="http://schemas.microsoft.com/office/powerpoint/2010/main" val="1231224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36</a:t>
            </a:fld>
            <a:endParaRPr lang="de-DE"/>
          </a:p>
        </p:txBody>
      </p:sp>
    </p:spTree>
    <p:extLst>
      <p:ext uri="{BB962C8B-B14F-4D97-AF65-F5344CB8AC3E}">
        <p14:creationId xmlns:p14="http://schemas.microsoft.com/office/powerpoint/2010/main" val="3869517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37</a:t>
            </a:fld>
            <a:endParaRPr lang="de-DE"/>
          </a:p>
        </p:txBody>
      </p:sp>
    </p:spTree>
    <p:extLst>
      <p:ext uri="{BB962C8B-B14F-4D97-AF65-F5344CB8AC3E}">
        <p14:creationId xmlns:p14="http://schemas.microsoft.com/office/powerpoint/2010/main" val="66810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Public Sans"/>
              </a:rPr>
              <a:t>Explicit verification and continuous validation: </a:t>
            </a:r>
            <a:r>
              <a:rPr lang="en-US" b="0" i="0" dirty="0">
                <a:solidFill>
                  <a:srgbClr val="000000"/>
                </a:solidFill>
                <a:effectLst/>
                <a:latin typeface="Public Sans"/>
              </a:rPr>
              <a:t>Network users must be authenticated, authorized, and validated on an ongoing basis to ensure they always have the proper permissions. Numerous data points such as user identity, geolocation, and device posture may be leveraged for this purpose. One-time validation of a user identity is no longer enough.</a:t>
            </a:r>
          </a:p>
          <a:p>
            <a:pPr algn="l">
              <a:buFont typeface="Arial" panose="020B0604020202020204" pitchFamily="34" charset="0"/>
              <a:buNone/>
            </a:pPr>
            <a:endParaRPr lang="en-US" b="0" i="0" dirty="0">
              <a:solidFill>
                <a:srgbClr val="000000"/>
              </a:solidFill>
              <a:effectLst/>
              <a:latin typeface="Public Sans"/>
            </a:endParaRPr>
          </a:p>
          <a:p>
            <a:pPr algn="l">
              <a:buFont typeface="Arial" panose="020B0604020202020204" pitchFamily="34" charset="0"/>
              <a:buChar char="•"/>
            </a:pPr>
            <a:r>
              <a:rPr lang="en-US" b="1" i="0" dirty="0">
                <a:solidFill>
                  <a:srgbClr val="000000"/>
                </a:solidFill>
                <a:effectLst/>
                <a:latin typeface="Public Sans"/>
              </a:rPr>
              <a:t>Least-privileged access: </a:t>
            </a:r>
            <a:r>
              <a:rPr lang="en-US" b="0" i="0" dirty="0">
                <a:solidFill>
                  <a:srgbClr val="000000"/>
                </a:solidFill>
                <a:effectLst/>
                <a:latin typeface="Public Sans"/>
              </a:rPr>
              <a:t>Zero trust reduces a company’s attack surface by enforcing the principle of least privilege, so that identities only get the lowest level of access to the network by default. In tandem with other cybersecurity practices such as </a:t>
            </a:r>
            <a:r>
              <a:rPr lang="en-US" b="0" i="0">
                <a:solidFill>
                  <a:srgbClr val="000000"/>
                </a:solidFill>
                <a:effectLst/>
                <a:latin typeface="Public Sans"/>
              </a:rPr>
              <a:t>network micro-segmentation </a:t>
            </a:r>
            <a:r>
              <a:rPr lang="en-US" b="0" i="0" dirty="0">
                <a:solidFill>
                  <a:srgbClr val="000000"/>
                </a:solidFill>
                <a:effectLst/>
                <a:latin typeface="Public Sans"/>
              </a:rPr>
              <a:t>and </a:t>
            </a:r>
            <a:r>
              <a:rPr lang="en-US" b="0" i="0" u="none" strike="noStrike" dirty="0">
                <a:solidFill>
                  <a:srgbClr val="00687A"/>
                </a:solidFill>
                <a:effectLst/>
                <a:latin typeface="Public Sans"/>
                <a:hlinkClick r:id="rId3"/>
              </a:rPr>
              <a:t>adaptive access</a:t>
            </a:r>
            <a:r>
              <a:rPr lang="en-US" b="0" i="0" dirty="0">
                <a:solidFill>
                  <a:srgbClr val="000000"/>
                </a:solidFill>
                <a:effectLst/>
                <a:latin typeface="Public Sans"/>
              </a:rPr>
              <a:t>, least-privileged access sharply limits lateral movement within a zero trust model.</a:t>
            </a:r>
          </a:p>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4</a:t>
            </a:fld>
            <a:endParaRPr lang="de-DE"/>
          </a:p>
        </p:txBody>
      </p:sp>
    </p:spTree>
    <p:extLst>
      <p:ext uri="{BB962C8B-B14F-4D97-AF65-F5344CB8AC3E}">
        <p14:creationId xmlns:p14="http://schemas.microsoft.com/office/powerpoint/2010/main" val="3300848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5</a:t>
            </a:fld>
            <a:endParaRPr lang="de-DE"/>
          </a:p>
        </p:txBody>
      </p:sp>
    </p:spTree>
    <p:extLst>
      <p:ext uri="{BB962C8B-B14F-4D97-AF65-F5344CB8AC3E}">
        <p14:creationId xmlns:p14="http://schemas.microsoft.com/office/powerpoint/2010/main" val="361366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New pic to explain zero trust</a:t>
            </a:r>
          </a:p>
        </p:txBody>
      </p:sp>
      <p:sp>
        <p:nvSpPr>
          <p:cNvPr id="4" name="Foliennummernplatzhalter 3"/>
          <p:cNvSpPr>
            <a:spLocks noGrp="1"/>
          </p:cNvSpPr>
          <p:nvPr>
            <p:ph type="sldNum" sz="quarter" idx="10"/>
          </p:nvPr>
        </p:nvSpPr>
        <p:spPr/>
        <p:txBody>
          <a:bodyPr/>
          <a:lstStyle/>
          <a:p>
            <a:fld id="{7B7B297D-EACB-4E51-9E3D-1BFE2F3F6E1E}" type="slidenum">
              <a:rPr lang="de-DE" smtClean="0"/>
              <a:t>6</a:t>
            </a:fld>
            <a:endParaRPr lang="de-DE"/>
          </a:p>
        </p:txBody>
      </p:sp>
    </p:spTree>
    <p:extLst>
      <p:ext uri="{BB962C8B-B14F-4D97-AF65-F5344CB8AC3E}">
        <p14:creationId xmlns:p14="http://schemas.microsoft.com/office/powerpoint/2010/main" val="2476514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https://learn.microsoft.com/en-us/azure/active-directory/workload-identities/workload-identities-overview</a:t>
            </a:r>
          </a:p>
        </p:txBody>
      </p:sp>
      <p:sp>
        <p:nvSpPr>
          <p:cNvPr id="4" name="Foliennummernplatzhalter 3"/>
          <p:cNvSpPr>
            <a:spLocks noGrp="1"/>
          </p:cNvSpPr>
          <p:nvPr>
            <p:ph type="sldNum" sz="quarter" idx="10"/>
          </p:nvPr>
        </p:nvSpPr>
        <p:spPr/>
        <p:txBody>
          <a:bodyPr/>
          <a:lstStyle/>
          <a:p>
            <a:fld id="{7B7B297D-EACB-4E51-9E3D-1BFE2F3F6E1E}" type="slidenum">
              <a:rPr lang="de-DE" smtClean="0"/>
              <a:t>7</a:t>
            </a:fld>
            <a:endParaRPr lang="de-DE"/>
          </a:p>
        </p:txBody>
      </p:sp>
    </p:spTree>
    <p:extLst>
      <p:ext uri="{BB962C8B-B14F-4D97-AF65-F5344CB8AC3E}">
        <p14:creationId xmlns:p14="http://schemas.microsoft.com/office/powerpoint/2010/main" val="38354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8</a:t>
            </a:fld>
            <a:endParaRPr lang="de-DE"/>
          </a:p>
        </p:txBody>
      </p:sp>
    </p:spTree>
    <p:extLst>
      <p:ext uri="{BB962C8B-B14F-4D97-AF65-F5344CB8AC3E}">
        <p14:creationId xmlns:p14="http://schemas.microsoft.com/office/powerpoint/2010/main" val="549781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9</a:t>
            </a:fld>
            <a:endParaRPr lang="de-DE"/>
          </a:p>
        </p:txBody>
      </p:sp>
    </p:spTree>
    <p:extLst>
      <p:ext uri="{BB962C8B-B14F-4D97-AF65-F5344CB8AC3E}">
        <p14:creationId xmlns:p14="http://schemas.microsoft.com/office/powerpoint/2010/main" val="36915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6128-3EB4-4BD5-9D0A-C9C33607B5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0DD15D-31BB-44E8-B911-A477E234A7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73BCA3-60AA-4BA6-AF18-4552FD00B0DE}"/>
              </a:ext>
            </a:extLst>
          </p:cNvPr>
          <p:cNvSpPr>
            <a:spLocks noGrp="1"/>
          </p:cNvSpPr>
          <p:nvPr>
            <p:ph type="dt" sz="half" idx="10"/>
          </p:nvPr>
        </p:nvSpPr>
        <p:spPr/>
        <p:txBody>
          <a:bodyPr/>
          <a:lstStyle/>
          <a:p>
            <a:fld id="{31B45A5F-6AA1-471D-956D-5B6631FC2132}" type="datetimeFigureOut">
              <a:rPr lang="en-GB" smtClean="0"/>
              <a:t>04/03/2024</a:t>
            </a:fld>
            <a:endParaRPr lang="en-GB"/>
          </a:p>
        </p:txBody>
      </p:sp>
      <p:sp>
        <p:nvSpPr>
          <p:cNvPr id="5" name="Footer Placeholder 4">
            <a:extLst>
              <a:ext uri="{FF2B5EF4-FFF2-40B4-BE49-F238E27FC236}">
                <a16:creationId xmlns:a16="http://schemas.microsoft.com/office/drawing/2014/main" id="{1028AD00-CEED-4D12-B63D-673E3EF5FE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FCDDB4-5581-4079-B56B-8337593000A9}"/>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736047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79DB-5F1A-4E80-8BA4-8C1CC5E981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3ECFA9-E98E-44B7-A027-D99FED5CDC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39B1B-9968-4C05-9C2B-1E8804BC6D70}"/>
              </a:ext>
            </a:extLst>
          </p:cNvPr>
          <p:cNvSpPr>
            <a:spLocks noGrp="1"/>
          </p:cNvSpPr>
          <p:nvPr>
            <p:ph type="dt" sz="half" idx="10"/>
          </p:nvPr>
        </p:nvSpPr>
        <p:spPr/>
        <p:txBody>
          <a:bodyPr/>
          <a:lstStyle/>
          <a:p>
            <a:fld id="{31B45A5F-6AA1-471D-956D-5B6631FC2132}" type="datetimeFigureOut">
              <a:rPr lang="en-GB" smtClean="0"/>
              <a:t>04/03/2024</a:t>
            </a:fld>
            <a:endParaRPr lang="en-GB"/>
          </a:p>
        </p:txBody>
      </p:sp>
      <p:sp>
        <p:nvSpPr>
          <p:cNvPr id="5" name="Footer Placeholder 4">
            <a:extLst>
              <a:ext uri="{FF2B5EF4-FFF2-40B4-BE49-F238E27FC236}">
                <a16:creationId xmlns:a16="http://schemas.microsoft.com/office/drawing/2014/main" id="{F09E5408-D3AA-41F0-8279-DF9C7B944C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B592D2-96B1-4FB7-A172-D396E1C92A8D}"/>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843971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8C65A4-56D0-408B-B203-07D547A993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6DEC1-0B2A-445E-B421-70EE710D80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7A3EE-B2C5-4CDC-807E-ED54BB23CB0B}"/>
              </a:ext>
            </a:extLst>
          </p:cNvPr>
          <p:cNvSpPr>
            <a:spLocks noGrp="1"/>
          </p:cNvSpPr>
          <p:nvPr>
            <p:ph type="dt" sz="half" idx="10"/>
          </p:nvPr>
        </p:nvSpPr>
        <p:spPr/>
        <p:txBody>
          <a:bodyPr/>
          <a:lstStyle/>
          <a:p>
            <a:fld id="{31B45A5F-6AA1-471D-956D-5B6631FC2132}" type="datetimeFigureOut">
              <a:rPr lang="en-GB" smtClean="0"/>
              <a:t>04/03/2024</a:t>
            </a:fld>
            <a:endParaRPr lang="en-GB"/>
          </a:p>
        </p:txBody>
      </p:sp>
      <p:sp>
        <p:nvSpPr>
          <p:cNvPr id="5" name="Footer Placeholder 4">
            <a:extLst>
              <a:ext uri="{FF2B5EF4-FFF2-40B4-BE49-F238E27FC236}">
                <a16:creationId xmlns:a16="http://schemas.microsoft.com/office/drawing/2014/main" id="{5369390D-FEF0-4F0E-B05D-41DB9C945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7D57A0-02A4-45D5-B2F1-DAD499BB6943}"/>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099194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a:spLocks noGrp="1"/>
          </p:cNvSpPr>
          <p:nvPr>
            <p:ph type="dt" sz="half" idx="10"/>
          </p:nvPr>
        </p:nvSpPr>
        <p:spPr/>
        <p:txBody>
          <a:bodyPr/>
          <a:lstStyle/>
          <a:p>
            <a:fld id="{31B45A5F-6AA1-471D-956D-5B6631FC2132}" type="datetimeFigureOut">
              <a:rPr lang="en-GB" smtClean="0"/>
              <a:t>04/03/2024</a:t>
            </a:fld>
            <a:endParaRPr lang="en-GB"/>
          </a:p>
        </p:txBody>
      </p:sp>
      <p:sp>
        <p:nvSpPr>
          <p:cNvPr id="5" name="Fußzeilenplatzhalter 4"/>
          <p:cNvSpPr>
            <a:spLocks noGrp="1"/>
          </p:cNvSpPr>
          <p:nvPr>
            <p:ph type="ftr" sz="quarter" idx="11"/>
          </p:nvPr>
        </p:nvSpPr>
        <p:spPr/>
        <p:txBody>
          <a:bodyPr/>
          <a:lstStyle/>
          <a:p>
            <a:endParaRPr lang="en-GB"/>
          </a:p>
        </p:txBody>
      </p:sp>
      <p:sp>
        <p:nvSpPr>
          <p:cNvPr id="6" name="Foliennummernplatzhalter 5"/>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80353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DE80-1F6A-4B29-A0AE-8CF26167D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AA7CB-881C-44A4-9268-01904FE499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3224F-9C4E-46FF-840A-FF4E6FBC2FEA}"/>
              </a:ext>
            </a:extLst>
          </p:cNvPr>
          <p:cNvSpPr>
            <a:spLocks noGrp="1"/>
          </p:cNvSpPr>
          <p:nvPr>
            <p:ph type="dt" sz="half" idx="10"/>
          </p:nvPr>
        </p:nvSpPr>
        <p:spPr/>
        <p:txBody>
          <a:bodyPr/>
          <a:lstStyle/>
          <a:p>
            <a:fld id="{31B45A5F-6AA1-471D-956D-5B6631FC2132}" type="datetimeFigureOut">
              <a:rPr lang="en-GB" smtClean="0"/>
              <a:t>04/03/2024</a:t>
            </a:fld>
            <a:endParaRPr lang="en-GB"/>
          </a:p>
        </p:txBody>
      </p:sp>
      <p:sp>
        <p:nvSpPr>
          <p:cNvPr id="5" name="Footer Placeholder 4">
            <a:extLst>
              <a:ext uri="{FF2B5EF4-FFF2-40B4-BE49-F238E27FC236}">
                <a16:creationId xmlns:a16="http://schemas.microsoft.com/office/drawing/2014/main" id="{10D8B622-1B10-4B4F-99A6-50104DEA6D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DC2163-0AA6-4F61-A830-84BD54BF9FDF}"/>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69390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D5BD-48EE-4141-BC57-BFE061A8F3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4BC84-95E5-49F1-A922-8DC70473E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5EF69-C1E9-44C9-BBE8-23856C2BB865}"/>
              </a:ext>
            </a:extLst>
          </p:cNvPr>
          <p:cNvSpPr>
            <a:spLocks noGrp="1"/>
          </p:cNvSpPr>
          <p:nvPr>
            <p:ph type="dt" sz="half" idx="10"/>
          </p:nvPr>
        </p:nvSpPr>
        <p:spPr/>
        <p:txBody>
          <a:bodyPr/>
          <a:lstStyle/>
          <a:p>
            <a:fld id="{31B45A5F-6AA1-471D-956D-5B6631FC2132}" type="datetimeFigureOut">
              <a:rPr lang="en-GB" smtClean="0"/>
              <a:t>04/03/2024</a:t>
            </a:fld>
            <a:endParaRPr lang="en-GB"/>
          </a:p>
        </p:txBody>
      </p:sp>
      <p:sp>
        <p:nvSpPr>
          <p:cNvPr id="5" name="Footer Placeholder 4">
            <a:extLst>
              <a:ext uri="{FF2B5EF4-FFF2-40B4-BE49-F238E27FC236}">
                <a16:creationId xmlns:a16="http://schemas.microsoft.com/office/drawing/2014/main" id="{71B60DDC-3A91-477B-98A7-208D86BE5B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974473-4774-41CB-A8FD-BCF14613717B}"/>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450643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05C3-0C5A-425C-A419-15C19A6BE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D76796-D1A5-4528-A666-EE2665A3E2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3E3E9B-4864-4E8B-9C53-7E463D7A87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F7DF54-219A-458A-AF70-ACCE2128BDFF}"/>
              </a:ext>
            </a:extLst>
          </p:cNvPr>
          <p:cNvSpPr>
            <a:spLocks noGrp="1"/>
          </p:cNvSpPr>
          <p:nvPr>
            <p:ph type="dt" sz="half" idx="10"/>
          </p:nvPr>
        </p:nvSpPr>
        <p:spPr/>
        <p:txBody>
          <a:bodyPr/>
          <a:lstStyle/>
          <a:p>
            <a:fld id="{31B45A5F-6AA1-471D-956D-5B6631FC2132}" type="datetimeFigureOut">
              <a:rPr lang="en-GB" smtClean="0"/>
              <a:t>04/03/2024</a:t>
            </a:fld>
            <a:endParaRPr lang="en-GB"/>
          </a:p>
        </p:txBody>
      </p:sp>
      <p:sp>
        <p:nvSpPr>
          <p:cNvPr id="6" name="Footer Placeholder 5">
            <a:extLst>
              <a:ext uri="{FF2B5EF4-FFF2-40B4-BE49-F238E27FC236}">
                <a16:creationId xmlns:a16="http://schemas.microsoft.com/office/drawing/2014/main" id="{00CF0D47-41ED-47A6-AFC8-2048D22A51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A3B2E7-EF71-4979-A4DC-B6F19265C0E7}"/>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738498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ABA9-0973-4798-B965-D50DA410F0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09A1C7-BC76-4849-94DC-E422656DE9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4D67B2-693D-402A-B0C2-CE34625BD3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2C83CB-C135-4456-8EC9-8CA9055C3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918F29-2BE3-46B0-A07C-F82A3B739E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49CCD-C757-4377-AB80-73B6CDF0197B}"/>
              </a:ext>
            </a:extLst>
          </p:cNvPr>
          <p:cNvSpPr>
            <a:spLocks noGrp="1"/>
          </p:cNvSpPr>
          <p:nvPr>
            <p:ph type="dt" sz="half" idx="10"/>
          </p:nvPr>
        </p:nvSpPr>
        <p:spPr/>
        <p:txBody>
          <a:bodyPr/>
          <a:lstStyle/>
          <a:p>
            <a:fld id="{31B45A5F-6AA1-471D-956D-5B6631FC2132}" type="datetimeFigureOut">
              <a:rPr lang="en-GB" smtClean="0"/>
              <a:t>04/03/2024</a:t>
            </a:fld>
            <a:endParaRPr lang="en-GB"/>
          </a:p>
        </p:txBody>
      </p:sp>
      <p:sp>
        <p:nvSpPr>
          <p:cNvPr id="8" name="Footer Placeholder 7">
            <a:extLst>
              <a:ext uri="{FF2B5EF4-FFF2-40B4-BE49-F238E27FC236}">
                <a16:creationId xmlns:a16="http://schemas.microsoft.com/office/drawing/2014/main" id="{02EAFAB3-C2D6-4C13-992E-A74EA0029B3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C6C71ED-5B24-435C-B54F-28908E7E6C36}"/>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60160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0C6D2-916C-4AF3-9651-C3C94C3E20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40429-9664-45CE-BF73-BCF40D3DEBD5}"/>
              </a:ext>
            </a:extLst>
          </p:cNvPr>
          <p:cNvSpPr>
            <a:spLocks noGrp="1"/>
          </p:cNvSpPr>
          <p:nvPr>
            <p:ph type="dt" sz="half" idx="10"/>
          </p:nvPr>
        </p:nvSpPr>
        <p:spPr/>
        <p:txBody>
          <a:bodyPr/>
          <a:lstStyle/>
          <a:p>
            <a:fld id="{31B45A5F-6AA1-471D-956D-5B6631FC2132}" type="datetimeFigureOut">
              <a:rPr lang="en-GB" smtClean="0"/>
              <a:t>04/03/2024</a:t>
            </a:fld>
            <a:endParaRPr lang="en-GB"/>
          </a:p>
        </p:txBody>
      </p:sp>
      <p:sp>
        <p:nvSpPr>
          <p:cNvPr id="4" name="Footer Placeholder 3">
            <a:extLst>
              <a:ext uri="{FF2B5EF4-FFF2-40B4-BE49-F238E27FC236}">
                <a16:creationId xmlns:a16="http://schemas.microsoft.com/office/drawing/2014/main" id="{D4B1777F-A746-4463-855C-9FDF7B3AAA2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A7FB62-3496-45F6-A3E8-9729BF300FCA}"/>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735577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36AAB6-6E43-457D-8F3F-6C964E427133}"/>
              </a:ext>
            </a:extLst>
          </p:cNvPr>
          <p:cNvSpPr>
            <a:spLocks noGrp="1"/>
          </p:cNvSpPr>
          <p:nvPr>
            <p:ph type="dt" sz="half" idx="10"/>
          </p:nvPr>
        </p:nvSpPr>
        <p:spPr/>
        <p:txBody>
          <a:bodyPr/>
          <a:lstStyle/>
          <a:p>
            <a:fld id="{31B45A5F-6AA1-471D-956D-5B6631FC2132}" type="datetimeFigureOut">
              <a:rPr lang="en-GB" smtClean="0"/>
              <a:t>04/03/2024</a:t>
            </a:fld>
            <a:endParaRPr lang="en-GB"/>
          </a:p>
        </p:txBody>
      </p:sp>
      <p:sp>
        <p:nvSpPr>
          <p:cNvPr id="3" name="Footer Placeholder 2">
            <a:extLst>
              <a:ext uri="{FF2B5EF4-FFF2-40B4-BE49-F238E27FC236}">
                <a16:creationId xmlns:a16="http://schemas.microsoft.com/office/drawing/2014/main" id="{2BAD7026-D438-478F-BC56-DCF1E26A5DD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AF3174-F523-4A0A-ACC3-CB1CBB1EE814}"/>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589096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E163-191E-40BB-8E64-D1BD53271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B939B2-27E9-4C4F-AF42-A5C8822D5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586062-2902-4199-91B5-0F7EAFB26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61292-47E3-483C-82F5-1ACC0C1180D8}"/>
              </a:ext>
            </a:extLst>
          </p:cNvPr>
          <p:cNvSpPr>
            <a:spLocks noGrp="1"/>
          </p:cNvSpPr>
          <p:nvPr>
            <p:ph type="dt" sz="half" idx="10"/>
          </p:nvPr>
        </p:nvSpPr>
        <p:spPr/>
        <p:txBody>
          <a:bodyPr/>
          <a:lstStyle/>
          <a:p>
            <a:fld id="{31B45A5F-6AA1-471D-956D-5B6631FC2132}" type="datetimeFigureOut">
              <a:rPr lang="en-GB" smtClean="0"/>
              <a:t>04/03/2024</a:t>
            </a:fld>
            <a:endParaRPr lang="en-GB"/>
          </a:p>
        </p:txBody>
      </p:sp>
      <p:sp>
        <p:nvSpPr>
          <p:cNvPr id="6" name="Footer Placeholder 5">
            <a:extLst>
              <a:ext uri="{FF2B5EF4-FFF2-40B4-BE49-F238E27FC236}">
                <a16:creationId xmlns:a16="http://schemas.microsoft.com/office/drawing/2014/main" id="{34225EDF-A396-4915-AE4F-B0F41A4CD2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6A01C0-9513-4FD8-BD42-7346B6768E52}"/>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4536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B8EA-B8A1-4A72-828E-F0A97102F0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212B34-6F38-4100-AC95-8050B5984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CE085-7015-4872-ADC7-F33137AF8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8AFD2-B6DB-4C80-A0C4-C9B09BDF8E23}"/>
              </a:ext>
            </a:extLst>
          </p:cNvPr>
          <p:cNvSpPr>
            <a:spLocks noGrp="1"/>
          </p:cNvSpPr>
          <p:nvPr>
            <p:ph type="dt" sz="half" idx="10"/>
          </p:nvPr>
        </p:nvSpPr>
        <p:spPr/>
        <p:txBody>
          <a:bodyPr/>
          <a:lstStyle/>
          <a:p>
            <a:fld id="{31B45A5F-6AA1-471D-956D-5B6631FC2132}" type="datetimeFigureOut">
              <a:rPr lang="en-GB" smtClean="0"/>
              <a:t>04/03/2024</a:t>
            </a:fld>
            <a:endParaRPr lang="en-GB"/>
          </a:p>
        </p:txBody>
      </p:sp>
      <p:sp>
        <p:nvSpPr>
          <p:cNvPr id="6" name="Footer Placeholder 5">
            <a:extLst>
              <a:ext uri="{FF2B5EF4-FFF2-40B4-BE49-F238E27FC236}">
                <a16:creationId xmlns:a16="http://schemas.microsoft.com/office/drawing/2014/main" id="{AC723AF9-48B6-4DC3-BB1E-96F20D57C1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688788-3052-4FC0-92C2-CBE6FCCCFCA6}"/>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30024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C31416-C81D-40B4-9B5F-CBC8B53D76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4DB6F5-897A-40C9-8100-C6BE83FF8E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3A2BD-A90D-4BCE-B41F-2F84C511D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A5F-6AA1-471D-956D-5B6631FC2132}" type="datetimeFigureOut">
              <a:rPr lang="en-GB" smtClean="0"/>
              <a:t>04/03/2024</a:t>
            </a:fld>
            <a:endParaRPr lang="en-GB"/>
          </a:p>
        </p:txBody>
      </p:sp>
      <p:sp>
        <p:nvSpPr>
          <p:cNvPr id="5" name="Footer Placeholder 4">
            <a:extLst>
              <a:ext uri="{FF2B5EF4-FFF2-40B4-BE49-F238E27FC236}">
                <a16:creationId xmlns:a16="http://schemas.microsoft.com/office/drawing/2014/main" id="{22C3F3E3-C289-4817-82AC-51214ADE0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1A9EBF9-1B78-4C69-AE5D-B1386F03C2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43DB9-592A-405B-8AEE-13CA9CF6C2BB}" type="slidenum">
              <a:rPr lang="en-GB" smtClean="0"/>
              <a:t>‹#›</a:t>
            </a:fld>
            <a:endParaRPr lang="en-GB"/>
          </a:p>
        </p:txBody>
      </p:sp>
    </p:spTree>
    <p:extLst>
      <p:ext uri="{BB962C8B-B14F-4D97-AF65-F5344CB8AC3E}">
        <p14:creationId xmlns:p14="http://schemas.microsoft.com/office/powerpoint/2010/main" val="1394135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GB"/>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A5F-6AA1-471D-956D-5B6631FC2132}" type="datetimeFigureOut">
              <a:rPr lang="en-GB" smtClean="0"/>
              <a:t>04/03/2024</a:t>
            </a:fld>
            <a:endParaRPr lang="en-GB"/>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43DB9-592A-405B-8AEE-13CA9CF6C2BB}" type="slidenum">
              <a:rPr lang="en-GB" smtClean="0"/>
              <a:t>‹#›</a:t>
            </a:fld>
            <a:endParaRPr lang="en-GB"/>
          </a:p>
        </p:txBody>
      </p:sp>
    </p:spTree>
    <p:extLst>
      <p:ext uri="{BB962C8B-B14F-4D97-AF65-F5344CB8AC3E}">
        <p14:creationId xmlns:p14="http://schemas.microsoft.com/office/powerpoint/2010/main" val="4006365820"/>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mienbod.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openid.net/connec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openid.net/specs/openid-connect-core-1_0.html" TargetMode="External"/><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damienbod/AzureADAuthRazorUiServiceApiCertifica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openid.net/specs/openid-connect-core-1_0.html" TargetMode="External"/><Relationship Id="rId7" Type="http://schemas.openxmlformats.org/officeDocument/2006/relationships/diagramColors" Target="../diagrams/colors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damienbod/AzureADAuthRazorUiServiceApiCertificate"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ools.ietf.org/html/rfc763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docs.microsoft.com/en-us/azure/active-directory/develop/v2-oauth2-on-behalf-of-flow" TargetMode="External"/><Relationship Id="rId4" Type="http://schemas.openxmlformats.org/officeDocument/2006/relationships/hyperlink" Target="https://tools.ietf.org/html/rfc6749"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damienbod/AzureADAuthRazorUiServiceApiCertificat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6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61" name="Group 64">
            <a:extLst>
              <a:ext uri="{FF2B5EF4-FFF2-40B4-BE49-F238E27FC236}">
                <a16:creationId xmlns:a16="http://schemas.microsoft.com/office/drawing/2014/main" id="{D8C3AFD7-4CCE-484E-84C6-80FB3E3E2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62" name="Rectangle 65">
              <a:extLst>
                <a:ext uri="{FF2B5EF4-FFF2-40B4-BE49-F238E27FC236}">
                  <a16:creationId xmlns:a16="http://schemas.microsoft.com/office/drawing/2014/main" id="{490C807E-560D-4B1E-8911-1B0B4631F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6">
              <a:extLst>
                <a:ext uri="{FF2B5EF4-FFF2-40B4-BE49-F238E27FC236}">
                  <a16:creationId xmlns:a16="http://schemas.microsoft.com/office/drawing/2014/main" id="{3CCC1DF5-83E7-46A1-8737-18B5AA0F1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8" name="Freeform: Shape 68">
            <a:extLst>
              <a:ext uri="{FF2B5EF4-FFF2-40B4-BE49-F238E27FC236}">
                <a16:creationId xmlns:a16="http://schemas.microsoft.com/office/drawing/2014/main" id="{02114E49-C077-4083-B5C1-6A6E70F4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0" name="Rectangle 7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el 2">
            <a:extLst>
              <a:ext uri="{FF2B5EF4-FFF2-40B4-BE49-F238E27FC236}">
                <a16:creationId xmlns:a16="http://schemas.microsoft.com/office/drawing/2014/main" id="{D2A51551-0634-C24B-934C-98200640EE6A}"/>
              </a:ext>
            </a:extLst>
          </p:cNvPr>
          <p:cNvSpPr>
            <a:spLocks noGrp="1"/>
          </p:cNvSpPr>
          <p:nvPr>
            <p:ph type="ctrTitle"/>
          </p:nvPr>
        </p:nvSpPr>
        <p:spPr>
          <a:xfrm>
            <a:off x="685801" y="1676400"/>
            <a:ext cx="5107192" cy="1216153"/>
          </a:xfrm>
        </p:spPr>
        <p:txBody>
          <a:bodyPr vert="horz" lIns="91440" tIns="45720" rIns="91440" bIns="45720" rtlCol="0" anchor="t">
            <a:normAutofit fontScale="90000"/>
          </a:bodyPr>
          <a:lstStyle/>
          <a:p>
            <a:pPr algn="l">
              <a:spcAft>
                <a:spcPts val="800"/>
              </a:spcAft>
            </a:pPr>
            <a:r>
              <a:rPr lang="en-US" sz="4000" dirty="0" err="1">
                <a:effectLst/>
              </a:rPr>
              <a:t>Swisslife</a:t>
            </a:r>
            <a:r>
              <a:rPr lang="en-US" sz="4000" dirty="0">
                <a:effectLst/>
              </a:rPr>
              <a:t> Tech Talks</a:t>
            </a:r>
            <a:br>
              <a:rPr lang="en-US" sz="4000" dirty="0">
                <a:effectLst/>
              </a:rPr>
            </a:br>
            <a:r>
              <a:rPr lang="en-US" sz="4000" dirty="0">
                <a:effectLst/>
              </a:rPr>
              <a:t>Securing web applications using </a:t>
            </a:r>
            <a:r>
              <a:rPr lang="en-US" sz="4000" dirty="0" err="1">
                <a:effectLst/>
              </a:rPr>
              <a:t>Entra</a:t>
            </a:r>
            <a:r>
              <a:rPr lang="en-US" sz="4000" dirty="0">
                <a:effectLst/>
              </a:rPr>
              <a:t> ID</a:t>
            </a:r>
          </a:p>
        </p:txBody>
      </p:sp>
      <p:sp>
        <p:nvSpPr>
          <p:cNvPr id="13" name="Untertitel 2">
            <a:extLst>
              <a:ext uri="{FF2B5EF4-FFF2-40B4-BE49-F238E27FC236}">
                <a16:creationId xmlns:a16="http://schemas.microsoft.com/office/drawing/2014/main" id="{EA569251-3B7B-478A-A6CC-67B825231C5C}"/>
              </a:ext>
            </a:extLst>
          </p:cNvPr>
          <p:cNvSpPr txBox="1">
            <a:spLocks/>
          </p:cNvSpPr>
          <p:nvPr/>
        </p:nvSpPr>
        <p:spPr>
          <a:xfrm>
            <a:off x="685801" y="3429000"/>
            <a:ext cx="4953000" cy="1752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1">
                    <a:alpha val="55000"/>
                  </a:schemeClr>
                </a:solidFill>
              </a:rPr>
              <a:t>Damien Bowden</a:t>
            </a:r>
          </a:p>
          <a:p>
            <a:pPr marL="0" indent="0">
              <a:buNone/>
            </a:pPr>
            <a:r>
              <a:rPr lang="en-US" sz="1800" dirty="0">
                <a:solidFill>
                  <a:schemeClr val="tx1">
                    <a:alpha val="55000"/>
                  </a:schemeClr>
                </a:solidFill>
                <a:hlinkClick r:id="rId3"/>
              </a:rPr>
              <a:t>https://damienbod.com</a:t>
            </a:r>
            <a:r>
              <a:rPr lang="en-US" sz="1800" dirty="0">
                <a:solidFill>
                  <a:schemeClr val="tx1">
                    <a:alpha val="55000"/>
                  </a:schemeClr>
                </a:solidFill>
              </a:rPr>
              <a:t> </a:t>
            </a:r>
          </a:p>
          <a:p>
            <a:pPr marL="0" indent="0">
              <a:buNone/>
            </a:pPr>
            <a:endParaRPr lang="en-US" sz="1800" dirty="0">
              <a:solidFill>
                <a:schemeClr val="tx1">
                  <a:alpha val="55000"/>
                </a:schemeClr>
              </a:solidFill>
            </a:endParaRPr>
          </a:p>
        </p:txBody>
      </p:sp>
      <p:pic>
        <p:nvPicPr>
          <p:cNvPr id="15" name="Grafik 4" descr="A black and white image of a circle with a black background&#10;&#10;Description automatically generated with low confidence">
            <a:extLst>
              <a:ext uri="{FF2B5EF4-FFF2-40B4-BE49-F238E27FC236}">
                <a16:creationId xmlns:a16="http://schemas.microsoft.com/office/drawing/2014/main" id="{2B7393B6-2774-49E6-B785-1575BB0C70F7}"/>
              </a:ext>
            </a:extLst>
          </p:cNvPr>
          <p:cNvPicPr>
            <a:picLocks noChangeAspect="1"/>
          </p:cNvPicPr>
          <p:nvPr/>
        </p:nvPicPr>
        <p:blipFill rotWithShape="1">
          <a:blip r:embed="rId4">
            <a:extLst>
              <a:ext uri="{28A0092B-C50C-407E-A947-70E740481C1C}">
                <a14:useLocalDpi xmlns:a14="http://schemas.microsoft.com/office/drawing/2010/main" val="0"/>
              </a:ext>
            </a:extLst>
          </a:blip>
          <a:srcRect l="1042" r="2083"/>
          <a:stretch/>
        </p:blipFill>
        <p:spPr>
          <a:xfrm flipV="1">
            <a:off x="7325522" y="1829909"/>
            <a:ext cx="2910514" cy="3004401"/>
          </a:xfrm>
          <a:prstGeom prst="rect">
            <a:avLst/>
          </a:prstGeom>
        </p:spPr>
      </p:pic>
      <p:pic>
        <p:nvPicPr>
          <p:cNvPr id="4" name="Picture 3">
            <a:extLst>
              <a:ext uri="{FF2B5EF4-FFF2-40B4-BE49-F238E27FC236}">
                <a16:creationId xmlns:a16="http://schemas.microsoft.com/office/drawing/2014/main" id="{F69DC1B1-2646-15F5-F924-89C2E1D12FA0}"/>
              </a:ext>
            </a:extLst>
          </p:cNvPr>
          <p:cNvPicPr>
            <a:picLocks noChangeAspect="1"/>
          </p:cNvPicPr>
          <p:nvPr/>
        </p:nvPicPr>
        <p:blipFill>
          <a:blip r:embed="rId5"/>
          <a:stretch>
            <a:fillRect/>
          </a:stretch>
        </p:blipFill>
        <p:spPr>
          <a:xfrm>
            <a:off x="685801" y="4188134"/>
            <a:ext cx="2181241" cy="585792"/>
          </a:xfrm>
          <a:prstGeom prst="rect">
            <a:avLst/>
          </a:prstGeom>
        </p:spPr>
      </p:pic>
    </p:spTree>
    <p:extLst>
      <p:ext uri="{BB962C8B-B14F-4D97-AF65-F5344CB8AC3E}">
        <p14:creationId xmlns:p14="http://schemas.microsoft.com/office/powerpoint/2010/main" val="796776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Azure App </a:t>
            </a:r>
            <a:r>
              <a:rPr lang="de-CH" dirty="0" err="1"/>
              <a:t>registrations</a:t>
            </a:r>
            <a:endParaRPr lang="de-CH" sz="4400" dirty="0"/>
          </a:p>
        </p:txBody>
      </p:sp>
      <p:sp>
        <p:nvSpPr>
          <p:cNvPr id="8" name="TextBox 7">
            <a:extLst>
              <a:ext uri="{FF2B5EF4-FFF2-40B4-BE49-F238E27FC236}">
                <a16:creationId xmlns:a16="http://schemas.microsoft.com/office/drawing/2014/main" id="{9926014D-99F1-0ED5-1440-5A70EB6FC1A5}"/>
              </a:ext>
            </a:extLst>
          </p:cNvPr>
          <p:cNvSpPr txBox="1"/>
          <p:nvPr/>
        </p:nvSpPr>
        <p:spPr>
          <a:xfrm>
            <a:off x="838201" y="747657"/>
            <a:ext cx="10346546" cy="4216539"/>
          </a:xfrm>
          <a:prstGeom prst="rect">
            <a:avLst/>
          </a:prstGeom>
          <a:noFill/>
        </p:spPr>
        <p:txBody>
          <a:bodyPr wrap="square">
            <a:spAutoFit/>
          </a:bodyPr>
          <a:lstStyle/>
          <a:p>
            <a:r>
              <a:rPr lang="en-US" sz="6000" dirty="0"/>
              <a:t>Never mix application permissions and delegated permissions in a single Azure App registration</a:t>
            </a:r>
          </a:p>
          <a:p>
            <a:endParaRPr lang="en-US" sz="2800" dirty="0"/>
          </a:p>
        </p:txBody>
      </p:sp>
    </p:spTree>
    <p:extLst>
      <p:ext uri="{BB962C8B-B14F-4D97-AF65-F5344CB8AC3E}">
        <p14:creationId xmlns:p14="http://schemas.microsoft.com/office/powerpoint/2010/main" val="3166497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Azure App </a:t>
            </a:r>
            <a:r>
              <a:rPr lang="de-CH" dirty="0" err="1"/>
              <a:t>registrations</a:t>
            </a:r>
            <a:endParaRPr lang="de-CH" sz="4400" dirty="0"/>
          </a:p>
        </p:txBody>
      </p:sp>
      <p:sp>
        <p:nvSpPr>
          <p:cNvPr id="8" name="TextBox 7">
            <a:extLst>
              <a:ext uri="{FF2B5EF4-FFF2-40B4-BE49-F238E27FC236}">
                <a16:creationId xmlns:a16="http://schemas.microsoft.com/office/drawing/2014/main" id="{9926014D-99F1-0ED5-1440-5A70EB6FC1A5}"/>
              </a:ext>
            </a:extLst>
          </p:cNvPr>
          <p:cNvSpPr txBox="1"/>
          <p:nvPr/>
        </p:nvSpPr>
        <p:spPr>
          <a:xfrm>
            <a:off x="838201" y="747657"/>
            <a:ext cx="10346546" cy="3724096"/>
          </a:xfrm>
          <a:prstGeom prst="rect">
            <a:avLst/>
          </a:prstGeom>
          <a:noFill/>
        </p:spPr>
        <p:txBody>
          <a:bodyPr wrap="square">
            <a:spAutoFit/>
          </a:bodyPr>
          <a:lstStyle/>
          <a:p>
            <a:endParaRPr lang="en-US" sz="2800" dirty="0"/>
          </a:p>
          <a:p>
            <a:r>
              <a:rPr lang="en-US" sz="6000" dirty="0"/>
              <a:t>Require a secret, certificate or service managed identity when using admin permissions</a:t>
            </a:r>
          </a:p>
          <a:p>
            <a:endParaRPr lang="en-US" sz="2800" dirty="0"/>
          </a:p>
        </p:txBody>
      </p:sp>
    </p:spTree>
    <p:extLst>
      <p:ext uri="{BB962C8B-B14F-4D97-AF65-F5344CB8AC3E}">
        <p14:creationId xmlns:p14="http://schemas.microsoft.com/office/powerpoint/2010/main" val="428590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Azure Enterprise </a:t>
            </a:r>
            <a:r>
              <a:rPr lang="de-CH" dirty="0" err="1"/>
              <a:t>applications</a:t>
            </a:r>
            <a:endParaRPr lang="de-CH" sz="4400" dirty="0"/>
          </a:p>
        </p:txBody>
      </p:sp>
      <p:sp>
        <p:nvSpPr>
          <p:cNvPr id="8" name="TextBox 7">
            <a:extLst>
              <a:ext uri="{FF2B5EF4-FFF2-40B4-BE49-F238E27FC236}">
                <a16:creationId xmlns:a16="http://schemas.microsoft.com/office/drawing/2014/main" id="{9926014D-99F1-0ED5-1440-5A70EB6FC1A5}"/>
              </a:ext>
            </a:extLst>
          </p:cNvPr>
          <p:cNvSpPr txBox="1"/>
          <p:nvPr/>
        </p:nvSpPr>
        <p:spPr>
          <a:xfrm>
            <a:off x="838200" y="747657"/>
            <a:ext cx="10346547" cy="4216539"/>
          </a:xfrm>
          <a:prstGeom prst="rect">
            <a:avLst/>
          </a:prstGeom>
          <a:noFill/>
        </p:spPr>
        <p:txBody>
          <a:bodyPr wrap="square">
            <a:spAutoFit/>
          </a:bodyPr>
          <a:lstStyle/>
          <a:p>
            <a:endParaRPr lang="en-US" sz="2800" dirty="0"/>
          </a:p>
          <a:p>
            <a:r>
              <a:rPr lang="en-US" sz="6000" dirty="0"/>
              <a:t>Avoid multi-tenant Enterprise applications unless required. Grant consent with extreme caution!</a:t>
            </a:r>
          </a:p>
        </p:txBody>
      </p:sp>
    </p:spTree>
    <p:extLst>
      <p:ext uri="{BB962C8B-B14F-4D97-AF65-F5344CB8AC3E}">
        <p14:creationId xmlns:p14="http://schemas.microsoft.com/office/powerpoint/2010/main" val="3478700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err="1"/>
              <a:t>Typical</a:t>
            </a:r>
            <a:r>
              <a:rPr lang="de-CH" dirty="0"/>
              <a:t> </a:t>
            </a:r>
            <a:r>
              <a:rPr lang="de-CH" dirty="0" err="1"/>
              <a:t>user</a:t>
            </a:r>
            <a:r>
              <a:rPr lang="de-CH" dirty="0"/>
              <a:t> </a:t>
            </a:r>
            <a:r>
              <a:rPr lang="de-CH" dirty="0" err="1"/>
              <a:t>session</a:t>
            </a:r>
            <a:endParaRPr lang="de-CH" sz="4400" dirty="0"/>
          </a:p>
        </p:txBody>
      </p:sp>
      <p:pic>
        <p:nvPicPr>
          <p:cNvPr id="2" name="Grafik 1">
            <a:extLst>
              <a:ext uri="{FF2B5EF4-FFF2-40B4-BE49-F238E27FC236}">
                <a16:creationId xmlns:a16="http://schemas.microsoft.com/office/drawing/2014/main" id="{FD0694AD-A671-3BBF-13DF-4B1668BBC2BB}"/>
              </a:ext>
            </a:extLst>
          </p:cNvPr>
          <p:cNvPicPr>
            <a:picLocks noChangeAspect="1"/>
          </p:cNvPicPr>
          <p:nvPr/>
        </p:nvPicPr>
        <p:blipFill>
          <a:blip r:embed="rId3"/>
          <a:stretch>
            <a:fillRect/>
          </a:stretch>
        </p:blipFill>
        <p:spPr>
          <a:xfrm>
            <a:off x="570729" y="3758818"/>
            <a:ext cx="11050542" cy="695422"/>
          </a:xfrm>
          <a:prstGeom prst="rect">
            <a:avLst/>
          </a:prstGeom>
        </p:spPr>
      </p:pic>
      <p:sp>
        <p:nvSpPr>
          <p:cNvPr id="3" name="Textfeld 3">
            <a:extLst>
              <a:ext uri="{FF2B5EF4-FFF2-40B4-BE49-F238E27FC236}">
                <a16:creationId xmlns:a16="http://schemas.microsoft.com/office/drawing/2014/main" id="{562209B7-C842-13E9-729C-A5919A941826}"/>
              </a:ext>
            </a:extLst>
          </p:cNvPr>
          <p:cNvSpPr txBox="1"/>
          <p:nvPr/>
        </p:nvSpPr>
        <p:spPr>
          <a:xfrm>
            <a:off x="570729" y="2969445"/>
            <a:ext cx="3667027" cy="646331"/>
          </a:xfrm>
          <a:prstGeom prst="rect">
            <a:avLst/>
          </a:prstGeom>
          <a:noFill/>
        </p:spPr>
        <p:txBody>
          <a:bodyPr wrap="square" rtlCol="0">
            <a:spAutoFit/>
          </a:bodyPr>
          <a:lstStyle/>
          <a:p>
            <a:r>
              <a:rPr lang="de-CH" sz="3600" dirty="0"/>
              <a:t>Authentication</a:t>
            </a:r>
            <a:endParaRPr lang="en-GB" sz="3600" dirty="0"/>
          </a:p>
        </p:txBody>
      </p:sp>
      <p:sp>
        <p:nvSpPr>
          <p:cNvPr id="5" name="Textfeld 4">
            <a:extLst>
              <a:ext uri="{FF2B5EF4-FFF2-40B4-BE49-F238E27FC236}">
                <a16:creationId xmlns:a16="http://schemas.microsoft.com/office/drawing/2014/main" id="{682E09D9-C211-2A82-BC40-C7FCE58C7DA4}"/>
              </a:ext>
            </a:extLst>
          </p:cNvPr>
          <p:cNvSpPr txBox="1"/>
          <p:nvPr/>
        </p:nvSpPr>
        <p:spPr>
          <a:xfrm>
            <a:off x="2397958" y="2201454"/>
            <a:ext cx="2824488" cy="646331"/>
          </a:xfrm>
          <a:prstGeom prst="rect">
            <a:avLst/>
          </a:prstGeom>
          <a:noFill/>
        </p:spPr>
        <p:txBody>
          <a:bodyPr wrap="square" rtlCol="0">
            <a:spAutoFit/>
          </a:bodyPr>
          <a:lstStyle/>
          <a:p>
            <a:r>
              <a:rPr lang="de-CH" sz="3600" dirty="0" err="1"/>
              <a:t>Authorization</a:t>
            </a:r>
            <a:endParaRPr lang="en-GB" sz="3600" dirty="0"/>
          </a:p>
        </p:txBody>
      </p:sp>
      <p:sp>
        <p:nvSpPr>
          <p:cNvPr id="6" name="Textfeld 5">
            <a:extLst>
              <a:ext uri="{FF2B5EF4-FFF2-40B4-BE49-F238E27FC236}">
                <a16:creationId xmlns:a16="http://schemas.microsoft.com/office/drawing/2014/main" id="{47147005-2555-325B-1B2B-9A71C2F71C8C}"/>
              </a:ext>
            </a:extLst>
          </p:cNvPr>
          <p:cNvSpPr txBox="1"/>
          <p:nvPr/>
        </p:nvSpPr>
        <p:spPr>
          <a:xfrm>
            <a:off x="9161656" y="2969443"/>
            <a:ext cx="1921497" cy="646331"/>
          </a:xfrm>
          <a:prstGeom prst="rect">
            <a:avLst/>
          </a:prstGeom>
          <a:noFill/>
        </p:spPr>
        <p:txBody>
          <a:bodyPr wrap="square" rtlCol="0">
            <a:spAutoFit/>
          </a:bodyPr>
          <a:lstStyle/>
          <a:p>
            <a:r>
              <a:rPr lang="de-CH" sz="3600" dirty="0" err="1"/>
              <a:t>Signout</a:t>
            </a:r>
            <a:endParaRPr lang="en-GB" sz="3600" dirty="0"/>
          </a:p>
        </p:txBody>
      </p:sp>
      <p:sp>
        <p:nvSpPr>
          <p:cNvPr id="8" name="Textfeld 6">
            <a:extLst>
              <a:ext uri="{FF2B5EF4-FFF2-40B4-BE49-F238E27FC236}">
                <a16:creationId xmlns:a16="http://schemas.microsoft.com/office/drawing/2014/main" id="{C2BB5CEE-C3DE-241E-7037-090F11D22979}"/>
              </a:ext>
            </a:extLst>
          </p:cNvPr>
          <p:cNvSpPr txBox="1"/>
          <p:nvPr/>
        </p:nvSpPr>
        <p:spPr>
          <a:xfrm>
            <a:off x="5016629" y="2969444"/>
            <a:ext cx="1648121" cy="646331"/>
          </a:xfrm>
          <a:prstGeom prst="rect">
            <a:avLst/>
          </a:prstGeom>
          <a:noFill/>
        </p:spPr>
        <p:txBody>
          <a:bodyPr wrap="square" rtlCol="0">
            <a:spAutoFit/>
          </a:bodyPr>
          <a:lstStyle/>
          <a:p>
            <a:r>
              <a:rPr lang="de-CH" sz="3600" dirty="0"/>
              <a:t>Session</a:t>
            </a:r>
            <a:endParaRPr lang="en-GB" sz="3600" dirty="0"/>
          </a:p>
        </p:txBody>
      </p:sp>
      <p:cxnSp>
        <p:nvCxnSpPr>
          <p:cNvPr id="10" name="Gerader Verbinder 10">
            <a:extLst>
              <a:ext uri="{FF2B5EF4-FFF2-40B4-BE49-F238E27FC236}">
                <a16:creationId xmlns:a16="http://schemas.microsoft.com/office/drawing/2014/main" id="{61C91DF2-4067-2FA7-DFD5-0C97C77CC87F}"/>
              </a:ext>
            </a:extLst>
          </p:cNvPr>
          <p:cNvCxnSpPr>
            <a:cxnSpLocks/>
            <a:stCxn id="5" idx="3"/>
          </p:cNvCxnSpPr>
          <p:nvPr/>
        </p:nvCxnSpPr>
        <p:spPr>
          <a:xfrm>
            <a:off x="5222446" y="2524620"/>
            <a:ext cx="3054288"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2">
            <a:extLst>
              <a:ext uri="{FF2B5EF4-FFF2-40B4-BE49-F238E27FC236}">
                <a16:creationId xmlns:a16="http://schemas.microsoft.com/office/drawing/2014/main" id="{A701D935-39AB-847B-5F61-0FA4B1C7DA4D}"/>
              </a:ext>
            </a:extLst>
          </p:cNvPr>
          <p:cNvCxnSpPr>
            <a:cxnSpLocks/>
          </p:cNvCxnSpPr>
          <p:nvPr/>
        </p:nvCxnSpPr>
        <p:spPr>
          <a:xfrm>
            <a:off x="8436990" y="2201454"/>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4">
            <a:extLst>
              <a:ext uri="{FF2B5EF4-FFF2-40B4-BE49-F238E27FC236}">
                <a16:creationId xmlns:a16="http://schemas.microsoft.com/office/drawing/2014/main" id="{42C73B79-EC2A-AD49-95EC-BDAC26CB5CD6}"/>
              </a:ext>
            </a:extLst>
          </p:cNvPr>
          <p:cNvCxnSpPr>
            <a:cxnSpLocks/>
            <a:endCxn id="5" idx="1"/>
          </p:cNvCxnSpPr>
          <p:nvPr/>
        </p:nvCxnSpPr>
        <p:spPr>
          <a:xfrm flipV="1">
            <a:off x="801278" y="2524620"/>
            <a:ext cx="1596680"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7">
            <a:extLst>
              <a:ext uri="{FF2B5EF4-FFF2-40B4-BE49-F238E27FC236}">
                <a16:creationId xmlns:a16="http://schemas.microsoft.com/office/drawing/2014/main" id="{4ECD3DD2-F350-1626-E56C-AB3D8FE575A0}"/>
              </a:ext>
            </a:extLst>
          </p:cNvPr>
          <p:cNvCxnSpPr>
            <a:cxnSpLocks/>
          </p:cNvCxnSpPr>
          <p:nvPr/>
        </p:nvCxnSpPr>
        <p:spPr>
          <a:xfrm>
            <a:off x="670875" y="2212643"/>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626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2B66628-9D27-499C-AEBB-56545902151C}"/>
              </a:ext>
            </a:extLst>
          </p:cNvPr>
          <p:cNvSpPr txBox="1"/>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USE Standards</a:t>
            </a:r>
          </a:p>
        </p:txBody>
      </p:sp>
      <p:sp>
        <p:nvSpPr>
          <p:cNvPr id="2" name="TextBox 1">
            <a:extLst>
              <a:ext uri="{FF2B5EF4-FFF2-40B4-BE49-F238E27FC236}">
                <a16:creationId xmlns:a16="http://schemas.microsoft.com/office/drawing/2014/main" id="{86C953CC-CB01-4EE6-BC5A-DA3BE9166976}"/>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t>Don’t implement this yourself, use certified libs, packages, tested</a:t>
            </a:r>
          </a:p>
        </p:txBody>
      </p:sp>
    </p:spTree>
    <p:extLst>
      <p:ext uri="{BB962C8B-B14F-4D97-AF65-F5344CB8AC3E}">
        <p14:creationId xmlns:p14="http://schemas.microsoft.com/office/powerpoint/2010/main" val="333714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descr="Back Home">
            <a:extLst>
              <a:ext uri="{FF2B5EF4-FFF2-40B4-BE49-F238E27FC236}">
                <a16:creationId xmlns:a16="http://schemas.microsoft.com/office/drawing/2014/main" id="{93083772-3490-4DCB-84CD-CF50BB6A75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8" y="2370057"/>
            <a:ext cx="5294716" cy="211788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6E0AE155-6200-442F-94CA-973F13A87E64}"/>
              </a:ext>
            </a:extLst>
          </p:cNvPr>
          <p:cNvPicPr>
            <a:picLocks noChangeAspect="1"/>
          </p:cNvPicPr>
          <p:nvPr/>
        </p:nvPicPr>
        <p:blipFill>
          <a:blip r:embed="rId3"/>
          <a:stretch>
            <a:fillRect/>
          </a:stretch>
        </p:blipFill>
        <p:spPr>
          <a:xfrm>
            <a:off x="6253817" y="768339"/>
            <a:ext cx="5294715" cy="5321321"/>
          </a:xfrm>
          <a:prstGeom prst="rect">
            <a:avLst/>
          </a:prstGeom>
        </p:spPr>
      </p:pic>
    </p:spTree>
    <p:extLst>
      <p:ext uri="{BB962C8B-B14F-4D97-AF65-F5344CB8AC3E}">
        <p14:creationId xmlns:p14="http://schemas.microsoft.com/office/powerpoint/2010/main" val="3094879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hteck 5">
            <a:extLst>
              <a:ext uri="{FF2B5EF4-FFF2-40B4-BE49-F238E27FC236}">
                <a16:creationId xmlns:a16="http://schemas.microsoft.com/office/drawing/2014/main" id="{E4302D12-E1A7-35DE-7F39-FE7ECA198E39}"/>
              </a:ext>
            </a:extLst>
          </p:cNvPr>
          <p:cNvSpPr/>
          <p:nvPr/>
        </p:nvSpPr>
        <p:spPr>
          <a:xfrm>
            <a:off x="1638829" y="2356099"/>
            <a:ext cx="4267200" cy="2418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OAuth2</a:t>
            </a:r>
          </a:p>
        </p:txBody>
      </p:sp>
      <p:sp>
        <p:nvSpPr>
          <p:cNvPr id="5" name="Rechteck 6">
            <a:extLst>
              <a:ext uri="{FF2B5EF4-FFF2-40B4-BE49-F238E27FC236}">
                <a16:creationId xmlns:a16="http://schemas.microsoft.com/office/drawing/2014/main" id="{BBC40B9E-2D11-EFEE-CF2A-F6E8FC7AC603}"/>
              </a:ext>
            </a:extLst>
          </p:cNvPr>
          <p:cNvSpPr/>
          <p:nvPr/>
        </p:nvSpPr>
        <p:spPr>
          <a:xfrm>
            <a:off x="1638829" y="1175149"/>
            <a:ext cx="4267200" cy="8636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OpenID Connect</a:t>
            </a:r>
          </a:p>
        </p:txBody>
      </p:sp>
      <p:sp>
        <p:nvSpPr>
          <p:cNvPr id="7" name="Textfeld 7">
            <a:extLst>
              <a:ext uri="{FF2B5EF4-FFF2-40B4-BE49-F238E27FC236}">
                <a16:creationId xmlns:a16="http://schemas.microsoft.com/office/drawing/2014/main" id="{C9DBA138-68C9-A778-99F6-A1F0B9EB2B41}"/>
              </a:ext>
            </a:extLst>
          </p:cNvPr>
          <p:cNvSpPr txBox="1"/>
          <p:nvPr/>
        </p:nvSpPr>
        <p:spPr>
          <a:xfrm>
            <a:off x="6678189" y="1358029"/>
            <a:ext cx="3515360" cy="707886"/>
          </a:xfrm>
          <a:prstGeom prst="rect">
            <a:avLst/>
          </a:prstGeom>
          <a:noFill/>
        </p:spPr>
        <p:txBody>
          <a:bodyPr wrap="square" rtlCol="0">
            <a:spAutoFit/>
          </a:bodyPr>
          <a:lstStyle/>
          <a:p>
            <a:r>
              <a:rPr lang="en-GB" sz="4000" dirty="0"/>
              <a:t>Authentication</a:t>
            </a:r>
          </a:p>
        </p:txBody>
      </p:sp>
      <p:sp>
        <p:nvSpPr>
          <p:cNvPr id="10" name="Textfeld 8">
            <a:extLst>
              <a:ext uri="{FF2B5EF4-FFF2-40B4-BE49-F238E27FC236}">
                <a16:creationId xmlns:a16="http://schemas.microsoft.com/office/drawing/2014/main" id="{D07FDC43-952D-13BC-9592-8FA6B110BBFF}"/>
              </a:ext>
            </a:extLst>
          </p:cNvPr>
          <p:cNvSpPr txBox="1"/>
          <p:nvPr/>
        </p:nvSpPr>
        <p:spPr>
          <a:xfrm>
            <a:off x="6678189" y="2985286"/>
            <a:ext cx="3515360" cy="1323439"/>
          </a:xfrm>
          <a:prstGeom prst="rect">
            <a:avLst/>
          </a:prstGeom>
          <a:noFill/>
        </p:spPr>
        <p:txBody>
          <a:bodyPr wrap="square" rtlCol="0">
            <a:spAutoFit/>
          </a:bodyPr>
          <a:lstStyle/>
          <a:p>
            <a:r>
              <a:rPr lang="en-CH" sz="4000" dirty="0"/>
              <a:t>Delegated</a:t>
            </a:r>
            <a:endParaRPr lang="en-US" sz="4000" dirty="0"/>
          </a:p>
          <a:p>
            <a:r>
              <a:rPr lang="en-GB" sz="4000" dirty="0"/>
              <a:t>Authorization</a:t>
            </a:r>
            <a:endParaRPr lang="en-CH" sz="4000" dirty="0"/>
          </a:p>
        </p:txBody>
      </p:sp>
    </p:spTree>
    <p:extLst>
      <p:ext uri="{BB962C8B-B14F-4D97-AF65-F5344CB8AC3E}">
        <p14:creationId xmlns:p14="http://schemas.microsoft.com/office/powerpoint/2010/main" val="1095508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62748" y="5314895"/>
            <a:ext cx="7719381" cy="1096331"/>
          </a:xfrm>
        </p:spPr>
        <p:txBody>
          <a:bodyPr>
            <a:normAutofit/>
          </a:bodyPr>
          <a:lstStyle/>
          <a:p>
            <a:r>
              <a:rPr lang="de-CH" sz="4400" dirty="0" err="1"/>
              <a:t>OpenID</a:t>
            </a:r>
            <a:r>
              <a:rPr lang="de-CH" sz="4400" dirty="0"/>
              <a:t> Connect</a:t>
            </a:r>
          </a:p>
        </p:txBody>
      </p:sp>
      <p:sp>
        <p:nvSpPr>
          <p:cNvPr id="15" name="Textfeld 1">
            <a:extLst>
              <a:ext uri="{FF2B5EF4-FFF2-40B4-BE49-F238E27FC236}">
                <a16:creationId xmlns:a16="http://schemas.microsoft.com/office/drawing/2014/main" id="{7F37D4A2-9A93-6B4E-0578-2DCF8F64BF9C}"/>
              </a:ext>
            </a:extLst>
          </p:cNvPr>
          <p:cNvSpPr txBox="1"/>
          <p:nvPr/>
        </p:nvSpPr>
        <p:spPr>
          <a:xfrm>
            <a:off x="813898" y="918653"/>
            <a:ext cx="10515600" cy="3939540"/>
          </a:xfrm>
          <a:prstGeom prst="rect">
            <a:avLst/>
          </a:prstGeom>
          <a:noFill/>
        </p:spPr>
        <p:txBody>
          <a:bodyPr wrap="square" rtlCol="0">
            <a:spAutoFit/>
          </a:bodyPr>
          <a:lstStyle/>
          <a:p>
            <a:pPr marL="285750" indent="-285750">
              <a:buFont typeface="Arial" panose="020B0604020202020204" pitchFamily="34" charset="0"/>
              <a:buChar char="•"/>
            </a:pPr>
            <a:r>
              <a:rPr lang="en-GB" sz="4000" dirty="0">
                <a:latin typeface="+mj-lt"/>
              </a:rPr>
              <a:t>Standard, Specification</a:t>
            </a:r>
          </a:p>
          <a:p>
            <a:endParaRPr lang="en-GB" sz="1000" dirty="0">
              <a:latin typeface="+mj-lt"/>
            </a:endParaRPr>
          </a:p>
          <a:p>
            <a:pPr marL="285750" indent="-285750">
              <a:buFont typeface="Arial" panose="020B0604020202020204" pitchFamily="34" charset="0"/>
              <a:buChar char="•"/>
            </a:pPr>
            <a:r>
              <a:rPr lang="en-GB" sz="4000" dirty="0">
                <a:latin typeface="+mj-lt"/>
              </a:rPr>
              <a:t>Authentication and Authorization</a:t>
            </a:r>
          </a:p>
          <a:p>
            <a:endParaRPr lang="en-GB" sz="1000" dirty="0">
              <a:latin typeface="+mj-lt"/>
            </a:endParaRPr>
          </a:p>
          <a:p>
            <a:pPr marL="285750" indent="-285750">
              <a:buFont typeface="Arial" panose="020B0604020202020204" pitchFamily="34" charset="0"/>
              <a:buChar char="•"/>
            </a:pPr>
            <a:r>
              <a:rPr lang="en-GB" sz="4000" dirty="0">
                <a:latin typeface="+mj-lt"/>
              </a:rPr>
              <a:t>built on top of OAuth2 (access control)</a:t>
            </a:r>
          </a:p>
          <a:p>
            <a:endParaRPr lang="en-GB" sz="1000" dirty="0">
              <a:latin typeface="+mj-lt"/>
            </a:endParaRPr>
          </a:p>
          <a:p>
            <a:pPr marL="285750" indent="-285750">
              <a:buFont typeface="Arial" panose="020B0604020202020204" pitchFamily="34" charset="0"/>
              <a:buChar char="•"/>
            </a:pPr>
            <a:r>
              <a:rPr lang="en-GB" sz="4000" dirty="0">
                <a:latin typeface="+mj-lt"/>
              </a:rPr>
              <a:t>Identity (Person can have n Identities)</a:t>
            </a:r>
          </a:p>
          <a:p>
            <a:endParaRPr lang="en-GB" sz="1000" dirty="0">
              <a:latin typeface="+mj-lt"/>
            </a:endParaRPr>
          </a:p>
          <a:p>
            <a:pPr marL="285750" indent="-285750">
              <a:buFont typeface="Arial" panose="020B0604020202020204" pitchFamily="34" charset="0"/>
              <a:buChar char="•"/>
            </a:pPr>
            <a:r>
              <a:rPr lang="en-GB" sz="4000" dirty="0" err="1">
                <a:latin typeface="+mj-lt"/>
              </a:rPr>
              <a:t>UserInfo</a:t>
            </a:r>
            <a:r>
              <a:rPr lang="en-GB" sz="4000" dirty="0">
                <a:latin typeface="+mj-lt"/>
              </a:rPr>
              <a:t> Endpoint</a:t>
            </a:r>
          </a:p>
          <a:p>
            <a:endParaRPr lang="en-GB" sz="1000" dirty="0">
              <a:latin typeface="+mj-lt"/>
            </a:endParaRPr>
          </a:p>
        </p:txBody>
      </p:sp>
      <p:pic>
        <p:nvPicPr>
          <p:cNvPr id="17" name="Picture 2" descr="Back Home">
            <a:extLst>
              <a:ext uri="{FF2B5EF4-FFF2-40B4-BE49-F238E27FC236}">
                <a16:creationId xmlns:a16="http://schemas.microsoft.com/office/drawing/2014/main" id="{5388F03A-27BB-937E-5242-24BE831F9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018" y="6137"/>
            <a:ext cx="4383243" cy="17532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247A6C8-1DFB-9351-593D-4E782B2776A6}"/>
              </a:ext>
            </a:extLst>
          </p:cNvPr>
          <p:cNvSpPr txBox="1"/>
          <p:nvPr/>
        </p:nvSpPr>
        <p:spPr>
          <a:xfrm>
            <a:off x="927534" y="6372776"/>
            <a:ext cx="6097022" cy="369332"/>
          </a:xfrm>
          <a:prstGeom prst="rect">
            <a:avLst/>
          </a:prstGeom>
          <a:noFill/>
        </p:spPr>
        <p:txBody>
          <a:bodyPr wrap="square">
            <a:spAutoFit/>
          </a:bodyPr>
          <a:lstStyle/>
          <a:p>
            <a:r>
              <a:rPr lang="en-GB" sz="1800" dirty="0">
                <a:hlinkClick r:id="rId4"/>
              </a:rPr>
              <a:t>http://openid.net/connect/</a:t>
            </a:r>
            <a:endParaRPr lang="en-GB" sz="1800" dirty="0"/>
          </a:p>
        </p:txBody>
      </p:sp>
    </p:spTree>
    <p:extLst>
      <p:ext uri="{BB962C8B-B14F-4D97-AF65-F5344CB8AC3E}">
        <p14:creationId xmlns:p14="http://schemas.microsoft.com/office/powerpoint/2010/main" val="811437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Textfeld 4">
            <a:extLst>
              <a:ext uri="{FF2B5EF4-FFF2-40B4-BE49-F238E27FC236}">
                <a16:creationId xmlns:a16="http://schemas.microsoft.com/office/drawing/2014/main" id="{C1788A01-9471-21A2-5D0A-A597022C745C}"/>
              </a:ext>
            </a:extLst>
          </p:cNvPr>
          <p:cNvSpPr txBox="1"/>
          <p:nvPr/>
        </p:nvSpPr>
        <p:spPr>
          <a:xfrm>
            <a:off x="979055" y="1062182"/>
            <a:ext cx="9337963" cy="1754326"/>
          </a:xfrm>
          <a:prstGeom prst="rect">
            <a:avLst/>
          </a:prstGeom>
          <a:noFill/>
        </p:spPr>
        <p:txBody>
          <a:bodyPr wrap="square" rtlCol="0">
            <a:spAutoFit/>
          </a:bodyPr>
          <a:lstStyle/>
          <a:p>
            <a:r>
              <a:rPr lang="en-GB" sz="5400" dirty="0">
                <a:latin typeface="+mj-lt"/>
              </a:rPr>
              <a:t>Open ID Connect (OIDC) is supported by almost all systems</a:t>
            </a:r>
            <a:r>
              <a:rPr lang="en-GB" dirty="0">
                <a:latin typeface="+mj-lt"/>
              </a:rPr>
              <a:t>.</a:t>
            </a:r>
          </a:p>
        </p:txBody>
      </p:sp>
      <p:sp>
        <p:nvSpPr>
          <p:cNvPr id="26" name="Textfeld 5">
            <a:extLst>
              <a:ext uri="{FF2B5EF4-FFF2-40B4-BE49-F238E27FC236}">
                <a16:creationId xmlns:a16="http://schemas.microsoft.com/office/drawing/2014/main" id="{EED45C0E-B177-F08E-3E95-E858519CBF09}"/>
              </a:ext>
            </a:extLst>
          </p:cNvPr>
          <p:cNvSpPr txBox="1"/>
          <p:nvPr/>
        </p:nvSpPr>
        <p:spPr>
          <a:xfrm>
            <a:off x="979055" y="3823855"/>
            <a:ext cx="10086109" cy="1569660"/>
          </a:xfrm>
          <a:prstGeom prst="rect">
            <a:avLst/>
          </a:prstGeom>
          <a:noFill/>
        </p:spPr>
        <p:txBody>
          <a:bodyPr wrap="square" rtlCol="0">
            <a:spAutoFit/>
          </a:bodyPr>
          <a:lstStyle/>
          <a:p>
            <a:r>
              <a:rPr lang="en-GB" sz="3200" dirty="0">
                <a:latin typeface="+mj-lt"/>
              </a:rPr>
              <a:t>Microsoft </a:t>
            </a:r>
            <a:r>
              <a:rPr lang="en-GB" sz="3200" dirty="0" err="1">
                <a:latin typeface="+mj-lt"/>
              </a:rPr>
              <a:t>Entra</a:t>
            </a:r>
            <a:r>
              <a:rPr lang="en-GB" sz="3200" dirty="0">
                <a:latin typeface="+mj-lt"/>
              </a:rPr>
              <a:t> ID,</a:t>
            </a:r>
            <a:r>
              <a:rPr lang="en-CH" sz="3200" dirty="0">
                <a:latin typeface="+mj-lt"/>
              </a:rPr>
              <a:t> </a:t>
            </a:r>
            <a:r>
              <a:rPr lang="de-CH" sz="3200" dirty="0">
                <a:latin typeface="+mj-lt"/>
              </a:rPr>
              <a:t>A</a:t>
            </a:r>
            <a:r>
              <a:rPr lang="en-CH" sz="3200" dirty="0">
                <a:latin typeface="+mj-lt"/>
              </a:rPr>
              <a:t>u</a:t>
            </a:r>
            <a:r>
              <a:rPr lang="de-CH" sz="3200" dirty="0">
                <a:latin typeface="+mj-lt"/>
              </a:rPr>
              <a:t>t</a:t>
            </a:r>
            <a:r>
              <a:rPr lang="en-CH" sz="3200" dirty="0">
                <a:latin typeface="+mj-lt"/>
              </a:rPr>
              <a:t>h0</a:t>
            </a:r>
            <a:r>
              <a:rPr lang="en-GB" sz="3200" dirty="0">
                <a:latin typeface="+mj-lt"/>
              </a:rPr>
              <a:t>, OKTA, </a:t>
            </a:r>
            <a:r>
              <a:rPr lang="en-GB" sz="3200" dirty="0" err="1">
                <a:latin typeface="+mj-lt"/>
              </a:rPr>
              <a:t>IdentityServer</a:t>
            </a:r>
            <a:r>
              <a:rPr lang="en-GB" sz="3200" dirty="0">
                <a:latin typeface="+mj-lt"/>
              </a:rPr>
              <a:t>, google accounts, </a:t>
            </a:r>
            <a:r>
              <a:rPr lang="en-GB" sz="3200">
                <a:latin typeface="+mj-lt"/>
              </a:rPr>
              <a:t>OpenIddict</a:t>
            </a:r>
            <a:r>
              <a:rPr lang="en-GB" sz="3200" dirty="0">
                <a:latin typeface="+mj-lt"/>
              </a:rPr>
              <a:t>, node-</a:t>
            </a:r>
            <a:r>
              <a:rPr lang="en-GB" sz="3200" dirty="0" err="1">
                <a:latin typeface="+mj-lt"/>
              </a:rPr>
              <a:t>oidc</a:t>
            </a:r>
            <a:r>
              <a:rPr lang="en-GB" sz="3200" dirty="0">
                <a:latin typeface="+mj-lt"/>
              </a:rPr>
              <a:t>-provider</a:t>
            </a:r>
            <a:r>
              <a:rPr lang="en-CH" sz="3200" dirty="0">
                <a:latin typeface="+mj-lt"/>
              </a:rPr>
              <a:t>, </a:t>
            </a:r>
            <a:r>
              <a:rPr lang="en-GB" sz="3200" dirty="0">
                <a:latin typeface="+mj-lt"/>
              </a:rPr>
              <a:t>Azure AD B2C, Microsoft </a:t>
            </a:r>
            <a:r>
              <a:rPr lang="en-GB" sz="3200" dirty="0" err="1">
                <a:latin typeface="+mj-lt"/>
              </a:rPr>
              <a:t>Entra</a:t>
            </a:r>
            <a:r>
              <a:rPr lang="en-GB" sz="3200" dirty="0">
                <a:latin typeface="+mj-lt"/>
              </a:rPr>
              <a:t> ID for customers</a:t>
            </a:r>
          </a:p>
        </p:txBody>
      </p:sp>
    </p:spTree>
    <p:extLst>
      <p:ext uri="{BB962C8B-B14F-4D97-AF65-F5344CB8AC3E}">
        <p14:creationId xmlns:p14="http://schemas.microsoft.com/office/powerpoint/2010/main" val="623959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err="1"/>
              <a:t>Typical</a:t>
            </a:r>
            <a:r>
              <a:rPr lang="de-CH" dirty="0"/>
              <a:t> </a:t>
            </a:r>
            <a:r>
              <a:rPr lang="de-CH" dirty="0" err="1"/>
              <a:t>user</a:t>
            </a:r>
            <a:r>
              <a:rPr lang="de-CH" dirty="0"/>
              <a:t> </a:t>
            </a:r>
            <a:r>
              <a:rPr lang="de-CH" dirty="0" err="1"/>
              <a:t>session</a:t>
            </a:r>
            <a:endParaRPr lang="de-CH" sz="4400" dirty="0"/>
          </a:p>
        </p:txBody>
      </p:sp>
      <p:sp>
        <p:nvSpPr>
          <p:cNvPr id="4" name="Textfeld 2">
            <a:extLst>
              <a:ext uri="{FF2B5EF4-FFF2-40B4-BE49-F238E27FC236}">
                <a16:creationId xmlns:a16="http://schemas.microsoft.com/office/drawing/2014/main" id="{66FD507E-8725-3D34-71A5-0AEBE367845E}"/>
              </a:ext>
            </a:extLst>
          </p:cNvPr>
          <p:cNvSpPr txBox="1"/>
          <p:nvPr/>
        </p:nvSpPr>
        <p:spPr>
          <a:xfrm>
            <a:off x="570729" y="2969445"/>
            <a:ext cx="3667027" cy="646331"/>
          </a:xfrm>
          <a:prstGeom prst="rect">
            <a:avLst/>
          </a:prstGeom>
          <a:noFill/>
        </p:spPr>
        <p:txBody>
          <a:bodyPr wrap="square" rtlCol="0">
            <a:spAutoFit/>
          </a:bodyPr>
          <a:lstStyle/>
          <a:p>
            <a:r>
              <a:rPr lang="de-CH" sz="3600" dirty="0"/>
              <a:t>Authentication</a:t>
            </a:r>
            <a:endParaRPr lang="en-GB" sz="3600" dirty="0"/>
          </a:p>
        </p:txBody>
      </p:sp>
      <p:sp>
        <p:nvSpPr>
          <p:cNvPr id="15" name="Textfeld 3">
            <a:extLst>
              <a:ext uri="{FF2B5EF4-FFF2-40B4-BE49-F238E27FC236}">
                <a16:creationId xmlns:a16="http://schemas.microsoft.com/office/drawing/2014/main" id="{8B436EA5-8A75-2AC3-4F13-49486F70F6A2}"/>
              </a:ext>
            </a:extLst>
          </p:cNvPr>
          <p:cNvSpPr txBox="1"/>
          <p:nvPr/>
        </p:nvSpPr>
        <p:spPr>
          <a:xfrm>
            <a:off x="2397958" y="2201454"/>
            <a:ext cx="2824488" cy="646331"/>
          </a:xfrm>
          <a:prstGeom prst="rect">
            <a:avLst/>
          </a:prstGeom>
          <a:noFill/>
        </p:spPr>
        <p:txBody>
          <a:bodyPr wrap="square" rtlCol="0">
            <a:spAutoFit/>
          </a:bodyPr>
          <a:lstStyle/>
          <a:p>
            <a:r>
              <a:rPr lang="de-CH" sz="3600" dirty="0" err="1"/>
              <a:t>Authorization</a:t>
            </a:r>
            <a:endParaRPr lang="en-GB" sz="3600" dirty="0"/>
          </a:p>
        </p:txBody>
      </p:sp>
      <p:sp>
        <p:nvSpPr>
          <p:cNvPr id="16" name="Textfeld 4">
            <a:extLst>
              <a:ext uri="{FF2B5EF4-FFF2-40B4-BE49-F238E27FC236}">
                <a16:creationId xmlns:a16="http://schemas.microsoft.com/office/drawing/2014/main" id="{40C84DA7-222A-89B9-3097-B44FB5D4AA63}"/>
              </a:ext>
            </a:extLst>
          </p:cNvPr>
          <p:cNvSpPr txBox="1"/>
          <p:nvPr/>
        </p:nvSpPr>
        <p:spPr>
          <a:xfrm>
            <a:off x="9161656" y="2969443"/>
            <a:ext cx="1921497" cy="646331"/>
          </a:xfrm>
          <a:prstGeom prst="rect">
            <a:avLst/>
          </a:prstGeom>
          <a:noFill/>
        </p:spPr>
        <p:txBody>
          <a:bodyPr wrap="square" rtlCol="0">
            <a:spAutoFit/>
          </a:bodyPr>
          <a:lstStyle/>
          <a:p>
            <a:r>
              <a:rPr lang="de-CH" sz="3600" dirty="0" err="1"/>
              <a:t>Signout</a:t>
            </a:r>
            <a:endParaRPr lang="en-GB" sz="3600" dirty="0"/>
          </a:p>
        </p:txBody>
      </p:sp>
      <p:sp>
        <p:nvSpPr>
          <p:cNvPr id="17" name="Textfeld 5">
            <a:extLst>
              <a:ext uri="{FF2B5EF4-FFF2-40B4-BE49-F238E27FC236}">
                <a16:creationId xmlns:a16="http://schemas.microsoft.com/office/drawing/2014/main" id="{B0CBC008-45BB-7FCF-9E18-E8C9485237DD}"/>
              </a:ext>
            </a:extLst>
          </p:cNvPr>
          <p:cNvSpPr txBox="1"/>
          <p:nvPr/>
        </p:nvSpPr>
        <p:spPr>
          <a:xfrm>
            <a:off x="5016629" y="2969444"/>
            <a:ext cx="1648121" cy="646331"/>
          </a:xfrm>
          <a:prstGeom prst="rect">
            <a:avLst/>
          </a:prstGeom>
          <a:noFill/>
        </p:spPr>
        <p:txBody>
          <a:bodyPr wrap="square" rtlCol="0">
            <a:spAutoFit/>
          </a:bodyPr>
          <a:lstStyle/>
          <a:p>
            <a:r>
              <a:rPr lang="de-CH" sz="3600" dirty="0"/>
              <a:t>Session</a:t>
            </a:r>
            <a:endParaRPr lang="en-GB" sz="3600" dirty="0"/>
          </a:p>
        </p:txBody>
      </p:sp>
      <p:cxnSp>
        <p:nvCxnSpPr>
          <p:cNvPr id="18" name="Gerader Verbinder 6">
            <a:extLst>
              <a:ext uri="{FF2B5EF4-FFF2-40B4-BE49-F238E27FC236}">
                <a16:creationId xmlns:a16="http://schemas.microsoft.com/office/drawing/2014/main" id="{8697E006-DBE2-2941-5B92-7E260645641F}"/>
              </a:ext>
            </a:extLst>
          </p:cNvPr>
          <p:cNvCxnSpPr>
            <a:cxnSpLocks/>
            <a:stCxn id="15" idx="3"/>
          </p:cNvCxnSpPr>
          <p:nvPr/>
        </p:nvCxnSpPr>
        <p:spPr>
          <a:xfrm>
            <a:off x="5222446" y="2524620"/>
            <a:ext cx="3054288"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7">
            <a:extLst>
              <a:ext uri="{FF2B5EF4-FFF2-40B4-BE49-F238E27FC236}">
                <a16:creationId xmlns:a16="http://schemas.microsoft.com/office/drawing/2014/main" id="{EF039F50-3D4C-265F-9F1B-392F7FD673CF}"/>
              </a:ext>
            </a:extLst>
          </p:cNvPr>
          <p:cNvCxnSpPr>
            <a:cxnSpLocks/>
          </p:cNvCxnSpPr>
          <p:nvPr/>
        </p:nvCxnSpPr>
        <p:spPr>
          <a:xfrm>
            <a:off x="8436990" y="2201454"/>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8">
            <a:extLst>
              <a:ext uri="{FF2B5EF4-FFF2-40B4-BE49-F238E27FC236}">
                <a16:creationId xmlns:a16="http://schemas.microsoft.com/office/drawing/2014/main" id="{DA0C2F0B-0950-CDB4-4B83-1BB27F4D2F86}"/>
              </a:ext>
            </a:extLst>
          </p:cNvPr>
          <p:cNvCxnSpPr>
            <a:cxnSpLocks/>
            <a:endCxn id="15" idx="1"/>
          </p:cNvCxnSpPr>
          <p:nvPr/>
        </p:nvCxnSpPr>
        <p:spPr>
          <a:xfrm flipV="1">
            <a:off x="801278" y="2524620"/>
            <a:ext cx="1596680"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9">
            <a:extLst>
              <a:ext uri="{FF2B5EF4-FFF2-40B4-BE49-F238E27FC236}">
                <a16:creationId xmlns:a16="http://schemas.microsoft.com/office/drawing/2014/main" id="{306B7A0A-1363-9230-817D-7D0DECA028B0}"/>
              </a:ext>
            </a:extLst>
          </p:cNvPr>
          <p:cNvCxnSpPr>
            <a:cxnSpLocks/>
          </p:cNvCxnSpPr>
          <p:nvPr/>
        </p:nvCxnSpPr>
        <p:spPr>
          <a:xfrm>
            <a:off x="670875" y="2212643"/>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Grafik 10">
            <a:extLst>
              <a:ext uri="{FF2B5EF4-FFF2-40B4-BE49-F238E27FC236}">
                <a16:creationId xmlns:a16="http://schemas.microsoft.com/office/drawing/2014/main" id="{DDE41A45-3CD6-C627-5BB0-26870BC17C3F}"/>
              </a:ext>
            </a:extLst>
          </p:cNvPr>
          <p:cNvPicPr>
            <a:picLocks noChangeAspect="1"/>
          </p:cNvPicPr>
          <p:nvPr/>
        </p:nvPicPr>
        <p:blipFill>
          <a:blip r:embed="rId3"/>
          <a:stretch>
            <a:fillRect/>
          </a:stretch>
        </p:blipFill>
        <p:spPr>
          <a:xfrm>
            <a:off x="455714" y="3873438"/>
            <a:ext cx="11021963" cy="638264"/>
          </a:xfrm>
          <a:prstGeom prst="rect">
            <a:avLst/>
          </a:prstGeom>
        </p:spPr>
      </p:pic>
    </p:spTree>
    <p:extLst>
      <p:ext uri="{BB962C8B-B14F-4D97-AF65-F5344CB8AC3E}">
        <p14:creationId xmlns:p14="http://schemas.microsoft.com/office/powerpoint/2010/main" val="4060133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Textfeld 1">
            <a:extLst>
              <a:ext uri="{FF2B5EF4-FFF2-40B4-BE49-F238E27FC236}">
                <a16:creationId xmlns:a16="http://schemas.microsoft.com/office/drawing/2014/main" id="{B5619178-272B-4C5A-9561-6D5F033D924B}"/>
              </a:ext>
            </a:extLst>
          </p:cNvPr>
          <p:cNvGraphicFramePr/>
          <p:nvPr>
            <p:extLst>
              <p:ext uri="{D42A27DB-BD31-4B8C-83A1-F6EECF244321}">
                <p14:modId xmlns:p14="http://schemas.microsoft.com/office/powerpoint/2010/main" val="2440032470"/>
              </p:ext>
            </p:extLst>
          </p:nvPr>
        </p:nvGraphicFramePr>
        <p:xfrm>
          <a:off x="838200" y="1939263"/>
          <a:ext cx="10515600" cy="2785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302CFE2D-BC25-4377-BF6B-1F8AE2A96772}"/>
              </a:ext>
            </a:extLst>
          </p:cNvPr>
          <p:cNvSpPr>
            <a:spLocks noGrp="1"/>
          </p:cNvSpPr>
          <p:nvPr>
            <p:ph type="title"/>
          </p:nvPr>
        </p:nvSpPr>
        <p:spPr>
          <a:xfrm>
            <a:off x="838200" y="5529884"/>
            <a:ext cx="7719381" cy="1096331"/>
          </a:xfrm>
        </p:spPr>
        <p:txBody>
          <a:bodyPr>
            <a:normAutofit/>
          </a:bodyPr>
          <a:lstStyle/>
          <a:p>
            <a:r>
              <a:rPr lang="de-CH" sz="4400" dirty="0"/>
              <a:t>S</a:t>
            </a:r>
            <a:r>
              <a:rPr lang="en-CH" sz="4400" dirty="0"/>
              <a:t>e</a:t>
            </a:r>
            <a:r>
              <a:rPr lang="de-CH" sz="4400" dirty="0"/>
              <a:t>c</a:t>
            </a:r>
            <a:r>
              <a:rPr lang="en-CH" sz="4400" dirty="0"/>
              <a:t>u</a:t>
            </a:r>
            <a:r>
              <a:rPr lang="de-CH" sz="4400" dirty="0"/>
              <a:t>r</a:t>
            </a:r>
            <a:r>
              <a:rPr lang="en-CH" sz="4400" dirty="0"/>
              <a:t>i</a:t>
            </a:r>
            <a:r>
              <a:rPr lang="de-CH" sz="4400" dirty="0"/>
              <a:t>t</a:t>
            </a:r>
            <a:r>
              <a:rPr lang="en-CH" sz="4400" dirty="0"/>
              <a:t>y </a:t>
            </a:r>
            <a:r>
              <a:rPr lang="en-US" sz="4400" dirty="0"/>
              <a:t>focus </a:t>
            </a:r>
            <a:r>
              <a:rPr lang="en-US" dirty="0"/>
              <a:t>of</a:t>
            </a:r>
            <a:r>
              <a:rPr lang="en-US" sz="4400" dirty="0"/>
              <a:t> this talk</a:t>
            </a:r>
            <a:endParaRPr lang="de-CH" sz="4400" dirty="0"/>
          </a:p>
        </p:txBody>
      </p:sp>
      <p:grpSp>
        <p:nvGrpSpPr>
          <p:cNvPr id="2" name="Group 1">
            <a:extLst>
              <a:ext uri="{FF2B5EF4-FFF2-40B4-BE49-F238E27FC236}">
                <a16:creationId xmlns:a16="http://schemas.microsoft.com/office/drawing/2014/main" id="{0FBAB41E-9110-F2C4-BE71-D9B7A44AD2BE}"/>
              </a:ext>
            </a:extLst>
          </p:cNvPr>
          <p:cNvGrpSpPr/>
          <p:nvPr/>
        </p:nvGrpSpPr>
        <p:grpSpPr>
          <a:xfrm>
            <a:off x="881231" y="613367"/>
            <a:ext cx="10515600" cy="1094109"/>
            <a:chOff x="0" y="8946"/>
            <a:chExt cx="10515600" cy="510624"/>
          </a:xfrm>
        </p:grpSpPr>
        <p:sp>
          <p:nvSpPr>
            <p:cNvPr id="3" name="Rectangle: Rounded Corners 2">
              <a:extLst>
                <a:ext uri="{FF2B5EF4-FFF2-40B4-BE49-F238E27FC236}">
                  <a16:creationId xmlns:a16="http://schemas.microsoft.com/office/drawing/2014/main" id="{1519D0BE-D10D-E05A-F50E-324AA76878A3}"/>
                </a:ext>
              </a:extLst>
            </p:cNvPr>
            <p:cNvSpPr/>
            <p:nvPr/>
          </p:nvSpPr>
          <p:spPr>
            <a:xfrm>
              <a:off x="0" y="8946"/>
              <a:ext cx="10515600" cy="510624"/>
            </a:xfrm>
            <a:prstGeom prst="roundRect">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6" name="Rectangle: Rounded Corners 4">
              <a:extLst>
                <a:ext uri="{FF2B5EF4-FFF2-40B4-BE49-F238E27FC236}">
                  <a16:creationId xmlns:a16="http://schemas.microsoft.com/office/drawing/2014/main" id="{0CD6BDB5-93D9-D5A7-EF14-F40610364B02}"/>
                </a:ext>
              </a:extLst>
            </p:cNvPr>
            <p:cNvSpPr txBox="1"/>
            <p:nvPr/>
          </p:nvSpPr>
          <p:spPr>
            <a:xfrm>
              <a:off x="24927" y="33873"/>
              <a:ext cx="10465746" cy="4607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4000" kern="1200" dirty="0"/>
                <a:t>Authentication ( Authorization)</a:t>
              </a:r>
              <a:endParaRPr lang="en-US" sz="4000" kern="1200" dirty="0"/>
            </a:p>
          </p:txBody>
        </p:sp>
      </p:grpSp>
    </p:spTree>
    <p:extLst>
      <p:ext uri="{BB962C8B-B14F-4D97-AF65-F5344CB8AC3E}">
        <p14:creationId xmlns:p14="http://schemas.microsoft.com/office/powerpoint/2010/main" val="975837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241404E-F95C-4FAF-A59D-0D3C3DE0FE1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2590991" y="1680291"/>
            <a:ext cx="7010018" cy="2288225"/>
          </a:xfrm>
        </p:spPr>
        <p:txBody>
          <a:bodyPr vert="horz" lIns="91440" tIns="45720" rIns="91440" bIns="45720" rtlCol="0" anchor="b">
            <a:normAutofit/>
          </a:bodyPr>
          <a:lstStyle/>
          <a:p>
            <a:pPr lvl="0"/>
            <a:r>
              <a:rPr lang="en-GB" sz="7200" dirty="0"/>
              <a:t>Authentication with users</a:t>
            </a:r>
            <a:endParaRPr lang="en-US" sz="7200" dirty="0"/>
          </a:p>
        </p:txBody>
      </p:sp>
    </p:spTree>
    <p:extLst>
      <p:ext uri="{BB962C8B-B14F-4D97-AF65-F5344CB8AC3E}">
        <p14:creationId xmlns:p14="http://schemas.microsoft.com/office/powerpoint/2010/main" val="216942816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AC95BEF-1BE0-4945-9439-AECFD858C2DA}"/>
              </a:ext>
            </a:extLst>
          </p:cNvPr>
          <p:cNvSpPr>
            <a:spLocks noGrp="1"/>
          </p:cNvSpPr>
          <p:nvPr>
            <p:ph type="title"/>
          </p:nvPr>
        </p:nvSpPr>
        <p:spPr>
          <a:xfrm>
            <a:off x="660041" y="2767106"/>
            <a:ext cx="2880828" cy="3071906"/>
          </a:xfrm>
        </p:spPr>
        <p:txBody>
          <a:bodyPr vert="horz" lIns="91440" tIns="45720" rIns="91440" bIns="45720" rtlCol="0" anchor="t">
            <a:normAutofit fontScale="90000"/>
          </a:bodyPr>
          <a:lstStyle/>
          <a:p>
            <a:r>
              <a:rPr lang="en-US" sz="3600" kern="1200" dirty="0">
                <a:solidFill>
                  <a:srgbClr val="FFFFFF"/>
                </a:solidFill>
                <a:latin typeface="+mj-lt"/>
                <a:ea typeface="+mj-ea"/>
                <a:cs typeface="+mj-cs"/>
              </a:rPr>
              <a:t>OpenID Connect Flows in Azure</a:t>
            </a:r>
            <a:br>
              <a:rPr lang="en-US" sz="3600" kern="1200" dirty="0">
                <a:solidFill>
                  <a:srgbClr val="FFFFFF"/>
                </a:solidFill>
                <a:latin typeface="+mj-lt"/>
                <a:ea typeface="+mj-ea"/>
                <a:cs typeface="+mj-cs"/>
              </a:rPr>
            </a:b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OAuth2 Flows </a:t>
            </a:r>
            <a:br>
              <a:rPr lang="en-US" sz="3600" kern="1200" dirty="0">
                <a:solidFill>
                  <a:srgbClr val="FFFFFF"/>
                </a:solidFill>
                <a:latin typeface="+mj-lt"/>
                <a:ea typeface="+mj-ea"/>
                <a:cs typeface="+mj-cs"/>
              </a:rPr>
            </a:b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with users </a:t>
            </a: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hlinkClick r:id="rId3">
                  <a:extLst>
                    <a:ext uri="{A12FA001-AC4F-418D-AE19-62706E023703}">
                      <ahyp:hlinkClr xmlns:ahyp="http://schemas.microsoft.com/office/drawing/2018/hyperlinkcolor" val="tx"/>
                    </a:ext>
                  </a:extLst>
                </a:hlinkClick>
              </a:rPr>
              <a:t>http://openid.net/specs/openid-connect-core-1_0.html</a:t>
            </a:r>
            <a:endParaRPr lang="en-US" sz="1600" kern="1200" dirty="0">
              <a:solidFill>
                <a:srgbClr val="FFFFFF"/>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C5DC0DCD-26FE-487E-8576-A3F85646EEA1}"/>
              </a:ext>
            </a:extLst>
          </p:cNvPr>
          <p:cNvGraphicFramePr>
            <a:graphicFrameLocks noGrp="1"/>
          </p:cNvGraphicFramePr>
          <p:nvPr>
            <p:ph idx="1"/>
            <p:extLst>
              <p:ext uri="{D42A27DB-BD31-4B8C-83A1-F6EECF244321}">
                <p14:modId xmlns:p14="http://schemas.microsoft.com/office/powerpoint/2010/main" val="376667729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2794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el 1">
            <a:extLst>
              <a:ext uri="{FF2B5EF4-FFF2-40B4-BE49-F238E27FC236}">
                <a16:creationId xmlns:a16="http://schemas.microsoft.com/office/drawing/2014/main" id="{9A0C6CD1-E9E7-4BF9-BB9B-73846CA6CA4C}"/>
              </a:ext>
            </a:extLst>
          </p:cNvPr>
          <p:cNvSpPr txBox="1">
            <a:spLocks/>
          </p:cNvSpPr>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kern="1200">
                <a:solidFill>
                  <a:schemeClr val="tx1"/>
                </a:solidFill>
                <a:latin typeface="+mj-lt"/>
                <a:ea typeface="+mj-ea"/>
                <a:cs typeface="+mj-cs"/>
              </a:rPr>
              <a:t>OpenID Connect Authorization Code flow + PKCE + secret</a:t>
            </a:r>
          </a:p>
        </p:txBody>
      </p:sp>
      <p:sp>
        <p:nvSpPr>
          <p:cNvPr id="8" name="Textfeld 5">
            <a:extLst>
              <a:ext uri="{FF2B5EF4-FFF2-40B4-BE49-F238E27FC236}">
                <a16:creationId xmlns:a16="http://schemas.microsoft.com/office/drawing/2014/main" id="{4AD72EA5-9EB1-41E2-89EF-173F56B4F345}"/>
              </a:ext>
            </a:extLst>
          </p:cNvPr>
          <p:cNvSpPr txBox="1"/>
          <p:nvPr/>
        </p:nvSpPr>
        <p:spPr>
          <a:xfrm>
            <a:off x="643468" y="2638043"/>
            <a:ext cx="3363974" cy="341562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Server to server applications with User</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Can keep secrets, is trusted</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Client is authenticated</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response_type = code</a:t>
            </a:r>
          </a:p>
        </p:txBody>
      </p:sp>
      <p:pic>
        <p:nvPicPr>
          <p:cNvPr id="4" name="Picture 2" descr="Back Home">
            <a:extLst>
              <a:ext uri="{FF2B5EF4-FFF2-40B4-BE49-F238E27FC236}">
                <a16:creationId xmlns:a16="http://schemas.microsoft.com/office/drawing/2014/main" id="{B1C073CB-B90A-46DD-9991-8FE2DBC0C7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2098413"/>
            <a:ext cx="6250769" cy="250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15175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8BF86C40-D13A-44BE-93AB-C77E437CCFA9}"/>
              </a:ext>
            </a:extLst>
          </p:cNvPr>
          <p:cNvSpPr txBox="1">
            <a:spLocks/>
          </p:cNvSpPr>
          <p:nvPr/>
        </p:nvSpPr>
        <p:spPr>
          <a:xfrm>
            <a:off x="838200" y="409141"/>
            <a:ext cx="8106472" cy="8085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dirty="0"/>
              <a:t>OIDC Authorization Code flow</a:t>
            </a:r>
          </a:p>
        </p:txBody>
      </p:sp>
      <p:pic>
        <p:nvPicPr>
          <p:cNvPr id="8" name="Picture 2" descr="Back Home">
            <a:extLst>
              <a:ext uri="{FF2B5EF4-FFF2-40B4-BE49-F238E27FC236}">
                <a16:creationId xmlns:a16="http://schemas.microsoft.com/office/drawing/2014/main" id="{C57F88B1-4863-4743-A9EC-991DA6D12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4671" y="204570"/>
            <a:ext cx="3044129" cy="1217652"/>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a:extLst>
              <a:ext uri="{FF2B5EF4-FFF2-40B4-BE49-F238E27FC236}">
                <a16:creationId xmlns:a16="http://schemas.microsoft.com/office/drawing/2014/main" id="{D04C057E-00DE-461B-BD58-093AD89D03B1}"/>
              </a:ext>
            </a:extLst>
          </p:cNvPr>
          <p:cNvPicPr>
            <a:picLocks noChangeAspect="1"/>
          </p:cNvPicPr>
          <p:nvPr/>
        </p:nvPicPr>
        <p:blipFill>
          <a:blip r:embed="rId4"/>
          <a:stretch>
            <a:fillRect/>
          </a:stretch>
        </p:blipFill>
        <p:spPr>
          <a:xfrm>
            <a:off x="1166585" y="1422222"/>
            <a:ext cx="9858829" cy="5062284"/>
          </a:xfrm>
          <a:prstGeom prst="rect">
            <a:avLst/>
          </a:prstGeom>
        </p:spPr>
      </p:pic>
    </p:spTree>
    <p:extLst>
      <p:ext uri="{BB962C8B-B14F-4D97-AF65-F5344CB8AC3E}">
        <p14:creationId xmlns:p14="http://schemas.microsoft.com/office/powerpoint/2010/main" val="1561776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Microsoft.Identity.Web</a:t>
            </a:r>
            <a:endParaRPr lang="en-US" dirty="0"/>
          </a:p>
        </p:txBody>
      </p:sp>
      <p:pic>
        <p:nvPicPr>
          <p:cNvPr id="7" name="Picture 6">
            <a:extLst>
              <a:ext uri="{FF2B5EF4-FFF2-40B4-BE49-F238E27FC236}">
                <a16:creationId xmlns:a16="http://schemas.microsoft.com/office/drawing/2014/main" id="{891BF114-FDA4-4AA9-0843-982CBF0CC2F0}"/>
              </a:ext>
            </a:extLst>
          </p:cNvPr>
          <p:cNvPicPr>
            <a:picLocks noChangeAspect="1"/>
          </p:cNvPicPr>
          <p:nvPr/>
        </p:nvPicPr>
        <p:blipFill>
          <a:blip r:embed="rId3"/>
          <a:stretch>
            <a:fillRect/>
          </a:stretch>
        </p:blipFill>
        <p:spPr>
          <a:xfrm>
            <a:off x="513596" y="1619830"/>
            <a:ext cx="11164807" cy="2957806"/>
          </a:xfrm>
          <a:prstGeom prst="rect">
            <a:avLst/>
          </a:prstGeom>
        </p:spPr>
      </p:pic>
      <p:sp>
        <p:nvSpPr>
          <p:cNvPr id="9" name="TextBox 8">
            <a:extLst>
              <a:ext uri="{FF2B5EF4-FFF2-40B4-BE49-F238E27FC236}">
                <a16:creationId xmlns:a16="http://schemas.microsoft.com/office/drawing/2014/main" id="{5C339B3D-5574-C5BD-826A-EBF50E5A2D9B}"/>
              </a:ext>
            </a:extLst>
          </p:cNvPr>
          <p:cNvSpPr txBox="1"/>
          <p:nvPr/>
        </p:nvSpPr>
        <p:spPr>
          <a:xfrm>
            <a:off x="838200" y="6181858"/>
            <a:ext cx="10592185" cy="369332"/>
          </a:xfrm>
          <a:prstGeom prst="rect">
            <a:avLst/>
          </a:prstGeom>
          <a:noFill/>
        </p:spPr>
        <p:txBody>
          <a:bodyPr wrap="square">
            <a:spAutoFit/>
          </a:bodyPr>
          <a:lstStyle/>
          <a:p>
            <a:r>
              <a:rPr lang="en-US" dirty="0">
                <a:hlinkClick r:id="rId4"/>
              </a:rPr>
              <a:t>https://github.com/damienbod/AzureADAuthRazorUiServiceApiCertificate</a:t>
            </a:r>
            <a:endParaRPr lang="en-US" dirty="0"/>
          </a:p>
        </p:txBody>
      </p:sp>
      <p:pic>
        <p:nvPicPr>
          <p:cNvPr id="6" name="Picture 5">
            <a:extLst>
              <a:ext uri="{FF2B5EF4-FFF2-40B4-BE49-F238E27FC236}">
                <a16:creationId xmlns:a16="http://schemas.microsoft.com/office/drawing/2014/main" id="{EE03CD3A-E03E-3FFA-9D44-2C6117CE7753}"/>
              </a:ext>
            </a:extLst>
          </p:cNvPr>
          <p:cNvPicPr>
            <a:picLocks noChangeAspect="1"/>
          </p:cNvPicPr>
          <p:nvPr/>
        </p:nvPicPr>
        <p:blipFill>
          <a:blip r:embed="rId5"/>
          <a:stretch>
            <a:fillRect/>
          </a:stretch>
        </p:blipFill>
        <p:spPr>
          <a:xfrm>
            <a:off x="752433" y="4747540"/>
            <a:ext cx="5071498" cy="777512"/>
          </a:xfrm>
          <a:prstGeom prst="rect">
            <a:avLst/>
          </a:prstGeom>
        </p:spPr>
      </p:pic>
    </p:spTree>
    <p:extLst>
      <p:ext uri="{BB962C8B-B14F-4D97-AF65-F5344CB8AC3E}">
        <p14:creationId xmlns:p14="http://schemas.microsoft.com/office/powerpoint/2010/main" val="2713291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2216887-FB26-45FC-80CF-6B14C2B30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14" y="643467"/>
            <a:ext cx="10488971" cy="5571066"/>
          </a:xfrm>
          <a:prstGeom prst="rect">
            <a:avLst/>
          </a:prstGeom>
        </p:spPr>
      </p:pic>
    </p:spTree>
    <p:extLst>
      <p:ext uri="{BB962C8B-B14F-4D97-AF65-F5344CB8AC3E}">
        <p14:creationId xmlns:p14="http://schemas.microsoft.com/office/powerpoint/2010/main" val="4256673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9EACE-B20A-411D-1D1C-BA08C1C4CC7C}"/>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Microsoft.Identity.Web</a:t>
            </a:r>
          </a:p>
        </p:txBody>
      </p:sp>
      <p:sp>
        <p:nvSpPr>
          <p:cNvPr id="3" name="Content Placeholder 2">
            <a:extLst>
              <a:ext uri="{FF2B5EF4-FFF2-40B4-BE49-F238E27FC236}">
                <a16:creationId xmlns:a16="http://schemas.microsoft.com/office/drawing/2014/main" id="{D106ABA6-B517-A880-D926-66F9363A2901}"/>
              </a:ext>
            </a:extLst>
          </p:cNvPr>
          <p:cNvSpPr>
            <a:spLocks noGrp="1"/>
          </p:cNvSpPr>
          <p:nvPr>
            <p:ph idx="1"/>
          </p:nvPr>
        </p:nvSpPr>
        <p:spPr>
          <a:xfrm>
            <a:off x="795338" y="4092320"/>
            <a:ext cx="10601325" cy="1144884"/>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https://github.com/AzureAD/microsoft-identity-web</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791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241404E-F95C-4FAF-A59D-0D3C3DE0FE1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2590991" y="1680291"/>
            <a:ext cx="7010018" cy="2288225"/>
          </a:xfrm>
        </p:spPr>
        <p:txBody>
          <a:bodyPr vert="horz" lIns="91440" tIns="45720" rIns="91440" bIns="45720" rtlCol="0" anchor="b">
            <a:normAutofit/>
          </a:bodyPr>
          <a:lstStyle/>
          <a:p>
            <a:pPr lvl="0"/>
            <a:r>
              <a:rPr lang="en-GB" sz="7200" dirty="0"/>
              <a:t>Authorization with no users</a:t>
            </a:r>
            <a:endParaRPr lang="en-US" sz="7200" dirty="0"/>
          </a:p>
        </p:txBody>
      </p:sp>
    </p:spTree>
    <p:extLst>
      <p:ext uri="{BB962C8B-B14F-4D97-AF65-F5344CB8AC3E}">
        <p14:creationId xmlns:p14="http://schemas.microsoft.com/office/powerpoint/2010/main" val="289863146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BB26EFAA-B31A-D3D0-DEBF-1A4EE7D37FB4}"/>
              </a:ext>
            </a:extLst>
          </p:cNvPr>
          <p:cNvSpPr>
            <a:spLocks noGrp="1"/>
          </p:cNvSpPr>
          <p:nvPr>
            <p:ph idx="1"/>
          </p:nvPr>
        </p:nvSpPr>
        <p:spPr>
          <a:xfrm>
            <a:off x="1239978" y="2655112"/>
            <a:ext cx="9708995" cy="3567173"/>
          </a:xfrm>
        </p:spPr>
        <p:txBody>
          <a:bodyPr anchor="ctr">
            <a:normAutofit/>
          </a:bodyPr>
          <a:lstStyle/>
          <a:p>
            <a:pPr marL="0" indent="0">
              <a:buNone/>
            </a:pPr>
            <a:r>
              <a:rPr lang="en-US" sz="6600" dirty="0"/>
              <a:t>Only TRUSTED applications can do this.</a:t>
            </a:r>
          </a:p>
          <a:p>
            <a:pPr marL="0" indent="0">
              <a:buNone/>
            </a:pPr>
            <a:endParaRPr lang="en-US" sz="2400" dirty="0"/>
          </a:p>
          <a:p>
            <a:pPr marL="0" indent="0">
              <a:buNone/>
            </a:pPr>
            <a:endParaRPr lang="en-US" sz="2400" dirty="0"/>
          </a:p>
        </p:txBody>
      </p:sp>
      <p:sp>
        <p:nvSpPr>
          <p:cNvPr id="6" name="TextBox 5">
            <a:extLst>
              <a:ext uri="{FF2B5EF4-FFF2-40B4-BE49-F238E27FC236}">
                <a16:creationId xmlns:a16="http://schemas.microsoft.com/office/drawing/2014/main" id="{F0E901BA-326E-91FD-82D2-123748CB894A}"/>
              </a:ext>
            </a:extLst>
          </p:cNvPr>
          <p:cNvSpPr txBox="1"/>
          <p:nvPr/>
        </p:nvSpPr>
        <p:spPr>
          <a:xfrm>
            <a:off x="1247684" y="1123481"/>
            <a:ext cx="10006901" cy="861774"/>
          </a:xfrm>
          <a:prstGeom prst="rect">
            <a:avLst/>
          </a:prstGeom>
          <a:noFill/>
        </p:spPr>
        <p:txBody>
          <a:bodyPr wrap="square" rtlCol="0">
            <a:spAutoFit/>
          </a:bodyPr>
          <a:lstStyle/>
          <a:p>
            <a:r>
              <a:rPr lang="en-GB" sz="3200" dirty="0">
                <a:solidFill>
                  <a:schemeClr val="bg1"/>
                </a:solidFill>
              </a:rPr>
              <a:t>Microsoft Identity authentication with no users</a:t>
            </a:r>
            <a:endParaRPr lang="en-US" sz="3200" dirty="0">
              <a:solidFill>
                <a:schemeClr val="bg1"/>
              </a:solidFill>
            </a:endParaRPr>
          </a:p>
          <a:p>
            <a:endParaRPr lang="en-US" dirty="0"/>
          </a:p>
        </p:txBody>
      </p:sp>
    </p:spTree>
    <p:extLst>
      <p:ext uri="{BB962C8B-B14F-4D97-AF65-F5344CB8AC3E}">
        <p14:creationId xmlns:p14="http://schemas.microsoft.com/office/powerpoint/2010/main" val="1865423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AC95BEF-1BE0-4945-9439-AECFD858C2D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600" kern="1200" dirty="0">
                <a:solidFill>
                  <a:srgbClr val="FFFFFF"/>
                </a:solidFill>
                <a:latin typeface="+mj-lt"/>
                <a:ea typeface="+mj-ea"/>
                <a:cs typeface="+mj-cs"/>
              </a:rPr>
              <a:t>No users</a:t>
            </a: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hlinkClick r:id="rId3">
                  <a:extLst>
                    <a:ext uri="{A12FA001-AC4F-418D-AE19-62706E023703}">
                      <ahyp:hlinkClr xmlns:ahyp="http://schemas.microsoft.com/office/drawing/2018/hyperlinkcolor" val="tx"/>
                    </a:ext>
                  </a:extLst>
                </a:hlinkClick>
              </a:rPr>
              <a:t>http://openid.net/specs/openid-connect-core-1_0.html</a:t>
            </a:r>
            <a:endParaRPr lang="en-US" sz="1600" kern="1200" dirty="0">
              <a:solidFill>
                <a:srgbClr val="FFFFFF"/>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C5DC0DCD-26FE-487E-8576-A3F85646EEA1}"/>
              </a:ext>
            </a:extLst>
          </p:cNvPr>
          <p:cNvGraphicFramePr>
            <a:graphicFrameLocks noGrp="1"/>
          </p:cNvGraphicFramePr>
          <p:nvPr>
            <p:ph idx="1"/>
            <p:extLst>
              <p:ext uri="{D42A27DB-BD31-4B8C-83A1-F6EECF244321}">
                <p14:modId xmlns:p14="http://schemas.microsoft.com/office/powerpoint/2010/main" val="304975800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5455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 name="Textfeld 1">
            <a:extLst>
              <a:ext uri="{FF2B5EF4-FFF2-40B4-BE49-F238E27FC236}">
                <a16:creationId xmlns:a16="http://schemas.microsoft.com/office/drawing/2014/main" id="{AAFA7207-9790-D8B0-0398-8F74F47D1B4F}"/>
              </a:ext>
            </a:extLst>
          </p:cNvPr>
          <p:cNvGraphicFramePr/>
          <p:nvPr>
            <p:extLst>
              <p:ext uri="{D42A27DB-BD31-4B8C-83A1-F6EECF244321}">
                <p14:modId xmlns:p14="http://schemas.microsoft.com/office/powerpoint/2010/main" val="2910218055"/>
              </p:ext>
            </p:extLst>
          </p:nvPr>
        </p:nvGraphicFramePr>
        <p:xfrm>
          <a:off x="643467" y="396042"/>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6725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feld 1">
            <a:extLst>
              <a:ext uri="{FF2B5EF4-FFF2-40B4-BE49-F238E27FC236}">
                <a16:creationId xmlns:a16="http://schemas.microsoft.com/office/drawing/2014/main" id="{6EDB35B4-7633-47C8-B7B9-65442B9C71DE}"/>
              </a:ext>
            </a:extLst>
          </p:cNvPr>
          <p:cNvSpPr txBox="1"/>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a:solidFill>
                  <a:schemeClr val="tx1"/>
                </a:solidFill>
                <a:latin typeface="+mj-lt"/>
                <a:ea typeface="+mj-ea"/>
                <a:cs typeface="+mj-cs"/>
              </a:rPr>
              <a:t>OAuth2 Resource Owner Credentials Flow</a:t>
            </a:r>
          </a:p>
        </p:txBody>
      </p:sp>
      <p:sp>
        <p:nvSpPr>
          <p:cNvPr id="6" name="Textfeld 5">
            <a:extLst>
              <a:ext uri="{FF2B5EF4-FFF2-40B4-BE49-F238E27FC236}">
                <a16:creationId xmlns:a16="http://schemas.microsoft.com/office/drawing/2014/main" id="{71D9F284-7040-4FF8-987E-2AEAF2284DEF}"/>
              </a:ext>
            </a:extLst>
          </p:cNvPr>
          <p:cNvSpPr txBox="1"/>
          <p:nvPr/>
        </p:nvSpPr>
        <p:spPr>
          <a:xfrm>
            <a:off x="643468" y="2638043"/>
            <a:ext cx="3363974" cy="341562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MC to MC applications</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trusted client</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grant_type=client_credential&amp;client_id=xxxxxxxxxx&amp;client_secret=xxxxxxxxxx</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Limited user cases</a:t>
            </a:r>
          </a:p>
        </p:txBody>
      </p:sp>
      <p:pic>
        <p:nvPicPr>
          <p:cNvPr id="4" name="Grafik 3">
            <a:extLst>
              <a:ext uri="{FF2B5EF4-FFF2-40B4-BE49-F238E27FC236}">
                <a16:creationId xmlns:a16="http://schemas.microsoft.com/office/drawing/2014/main" id="{104AE858-C4E6-4510-B881-80E4CA62EC8F}"/>
              </a:ext>
            </a:extLst>
          </p:cNvPr>
          <p:cNvPicPr>
            <a:picLocks noChangeAspect="1"/>
          </p:cNvPicPr>
          <p:nvPr/>
        </p:nvPicPr>
        <p:blipFill>
          <a:blip r:embed="rId3"/>
          <a:stretch>
            <a:fillRect/>
          </a:stretch>
        </p:blipFill>
        <p:spPr>
          <a:xfrm>
            <a:off x="5731780" y="643467"/>
            <a:ext cx="5382735" cy="5410199"/>
          </a:xfrm>
          <a:prstGeom prst="rect">
            <a:avLst/>
          </a:prstGeom>
        </p:spPr>
      </p:pic>
    </p:spTree>
    <p:extLst>
      <p:ext uri="{BB962C8B-B14F-4D97-AF65-F5344CB8AC3E}">
        <p14:creationId xmlns:p14="http://schemas.microsoft.com/office/powerpoint/2010/main" val="116206384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7995-6543-4656-845E-51C9D39A8449}"/>
              </a:ext>
            </a:extLst>
          </p:cNvPr>
          <p:cNvSpPr>
            <a:spLocks noGrp="1"/>
          </p:cNvSpPr>
          <p:nvPr>
            <p:ph type="title"/>
          </p:nvPr>
        </p:nvSpPr>
        <p:spPr/>
        <p:txBody>
          <a:bodyPr/>
          <a:lstStyle/>
          <a:p>
            <a:r>
              <a:rPr lang="en-GB" dirty="0"/>
              <a:t>OAuth2 Resource Owner Credentials Flow</a:t>
            </a:r>
            <a:endParaRPr lang="en-CH" dirty="0"/>
          </a:p>
        </p:txBody>
      </p:sp>
      <p:pic>
        <p:nvPicPr>
          <p:cNvPr id="4" name="Picture 3">
            <a:extLst>
              <a:ext uri="{FF2B5EF4-FFF2-40B4-BE49-F238E27FC236}">
                <a16:creationId xmlns:a16="http://schemas.microsoft.com/office/drawing/2014/main" id="{0277E0AA-E7F4-4A20-86C9-8BD8DF52C1CA}"/>
              </a:ext>
            </a:extLst>
          </p:cNvPr>
          <p:cNvPicPr>
            <a:picLocks noChangeAspect="1"/>
          </p:cNvPicPr>
          <p:nvPr/>
        </p:nvPicPr>
        <p:blipFill>
          <a:blip r:embed="rId3"/>
          <a:stretch>
            <a:fillRect/>
          </a:stretch>
        </p:blipFill>
        <p:spPr>
          <a:xfrm>
            <a:off x="1319155" y="1741921"/>
            <a:ext cx="9293036" cy="4944415"/>
          </a:xfrm>
          <a:prstGeom prst="rect">
            <a:avLst/>
          </a:prstGeom>
        </p:spPr>
      </p:pic>
      <p:pic>
        <p:nvPicPr>
          <p:cNvPr id="5" name="Grafik 3">
            <a:extLst>
              <a:ext uri="{FF2B5EF4-FFF2-40B4-BE49-F238E27FC236}">
                <a16:creationId xmlns:a16="http://schemas.microsoft.com/office/drawing/2014/main" id="{15AA321F-FA9D-4842-B43A-84AB13658DA5}"/>
              </a:ext>
            </a:extLst>
          </p:cNvPr>
          <p:cNvPicPr>
            <a:picLocks noChangeAspect="1"/>
          </p:cNvPicPr>
          <p:nvPr/>
        </p:nvPicPr>
        <p:blipFill>
          <a:blip r:embed="rId4"/>
          <a:stretch>
            <a:fillRect/>
          </a:stretch>
        </p:blipFill>
        <p:spPr>
          <a:xfrm>
            <a:off x="10708781" y="574752"/>
            <a:ext cx="901775" cy="906307"/>
          </a:xfrm>
          <a:prstGeom prst="rect">
            <a:avLst/>
          </a:prstGeom>
        </p:spPr>
      </p:pic>
    </p:spTree>
    <p:extLst>
      <p:ext uri="{BB962C8B-B14F-4D97-AF65-F5344CB8AC3E}">
        <p14:creationId xmlns:p14="http://schemas.microsoft.com/office/powerpoint/2010/main" val="828618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9EACE-B20A-411D-1D1C-BA08C1C4CC7C}"/>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Microsoft.Identity.Client</a:t>
            </a:r>
          </a:p>
        </p:txBody>
      </p:sp>
      <p:sp>
        <p:nvSpPr>
          <p:cNvPr id="3" name="Content Placeholder 2">
            <a:extLst>
              <a:ext uri="{FF2B5EF4-FFF2-40B4-BE49-F238E27FC236}">
                <a16:creationId xmlns:a16="http://schemas.microsoft.com/office/drawing/2014/main" id="{D106ABA6-B517-A880-D926-66F9363A2901}"/>
              </a:ext>
            </a:extLst>
          </p:cNvPr>
          <p:cNvSpPr>
            <a:spLocks noGrp="1"/>
          </p:cNvSpPr>
          <p:nvPr>
            <p:ph idx="1"/>
          </p:nvPr>
        </p:nvSpPr>
        <p:spPr>
          <a:xfrm>
            <a:off x="795338" y="4092320"/>
            <a:ext cx="10601325" cy="1144884"/>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https://github.com/AzureAD/microsoft-authentication-library-for-dotnet</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23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Microsoft.Identity.Client</a:t>
            </a:r>
            <a:r>
              <a:rPr lang="en-US" dirty="0"/>
              <a:t> (and Azure SDKs)</a:t>
            </a:r>
          </a:p>
        </p:txBody>
      </p:sp>
      <p:pic>
        <p:nvPicPr>
          <p:cNvPr id="5" name="Picture 4">
            <a:extLst>
              <a:ext uri="{FF2B5EF4-FFF2-40B4-BE49-F238E27FC236}">
                <a16:creationId xmlns:a16="http://schemas.microsoft.com/office/drawing/2014/main" id="{F53FF984-7E40-C903-CCB6-613952347EA7}"/>
              </a:ext>
            </a:extLst>
          </p:cNvPr>
          <p:cNvPicPr>
            <a:picLocks noChangeAspect="1"/>
          </p:cNvPicPr>
          <p:nvPr/>
        </p:nvPicPr>
        <p:blipFill>
          <a:blip r:embed="rId2"/>
          <a:stretch>
            <a:fillRect/>
          </a:stretch>
        </p:blipFill>
        <p:spPr>
          <a:xfrm>
            <a:off x="881538" y="1810089"/>
            <a:ext cx="8913300" cy="3516575"/>
          </a:xfrm>
          <a:prstGeom prst="rect">
            <a:avLst/>
          </a:prstGeom>
        </p:spPr>
      </p:pic>
      <p:sp>
        <p:nvSpPr>
          <p:cNvPr id="7" name="TextBox 6">
            <a:extLst>
              <a:ext uri="{FF2B5EF4-FFF2-40B4-BE49-F238E27FC236}">
                <a16:creationId xmlns:a16="http://schemas.microsoft.com/office/drawing/2014/main" id="{416F48BA-5849-5E6A-8F83-B5FFDCEFED3B}"/>
              </a:ext>
            </a:extLst>
          </p:cNvPr>
          <p:cNvSpPr txBox="1"/>
          <p:nvPr/>
        </p:nvSpPr>
        <p:spPr>
          <a:xfrm>
            <a:off x="7701194" y="5326664"/>
            <a:ext cx="4186006" cy="369332"/>
          </a:xfrm>
          <a:prstGeom prst="rect">
            <a:avLst/>
          </a:prstGeom>
          <a:noFill/>
        </p:spPr>
        <p:txBody>
          <a:bodyPr wrap="square">
            <a:spAutoFit/>
          </a:bodyPr>
          <a:lstStyle/>
          <a:p>
            <a:r>
              <a:rPr lang="en-US" dirty="0"/>
              <a:t>"Scope": "</a:t>
            </a:r>
            <a:r>
              <a:rPr lang="en-US" dirty="0" err="1"/>
              <a:t>api</a:t>
            </a:r>
            <a:r>
              <a:rPr lang="en-US" dirty="0"/>
              <a:t>://--</a:t>
            </a:r>
            <a:r>
              <a:rPr lang="en-US" dirty="0" err="1"/>
              <a:t>clientId</a:t>
            </a:r>
            <a:r>
              <a:rPr lang="en-US" dirty="0"/>
              <a:t>--/.default"</a:t>
            </a:r>
          </a:p>
        </p:txBody>
      </p:sp>
      <p:sp>
        <p:nvSpPr>
          <p:cNvPr id="8" name="TextBox 7">
            <a:extLst>
              <a:ext uri="{FF2B5EF4-FFF2-40B4-BE49-F238E27FC236}">
                <a16:creationId xmlns:a16="http://schemas.microsoft.com/office/drawing/2014/main" id="{12DFAA86-93FA-FBC3-38C9-407D7A13DD1A}"/>
              </a:ext>
            </a:extLst>
          </p:cNvPr>
          <p:cNvSpPr txBox="1"/>
          <p:nvPr/>
        </p:nvSpPr>
        <p:spPr>
          <a:xfrm>
            <a:off x="838200" y="6181858"/>
            <a:ext cx="10592185" cy="369332"/>
          </a:xfrm>
          <a:prstGeom prst="rect">
            <a:avLst/>
          </a:prstGeom>
          <a:noFill/>
        </p:spPr>
        <p:txBody>
          <a:bodyPr wrap="square">
            <a:spAutoFit/>
          </a:bodyPr>
          <a:lstStyle/>
          <a:p>
            <a:r>
              <a:rPr lang="en-US" dirty="0">
                <a:hlinkClick r:id="rId3"/>
              </a:rPr>
              <a:t>https://github.com/damienbod/AzureADAuthRazorUiServiceApiCertificate</a:t>
            </a:r>
            <a:endParaRPr lang="en-US" dirty="0"/>
          </a:p>
        </p:txBody>
      </p:sp>
    </p:spTree>
    <p:extLst>
      <p:ext uri="{BB962C8B-B14F-4D97-AF65-F5344CB8AC3E}">
        <p14:creationId xmlns:p14="http://schemas.microsoft.com/office/powerpoint/2010/main" val="7373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el 1">
            <a:extLst>
              <a:ext uri="{FF2B5EF4-FFF2-40B4-BE49-F238E27FC236}">
                <a16:creationId xmlns:a16="http://schemas.microsoft.com/office/drawing/2014/main" id="{ECE23B3D-D49E-49E4-A7A0-E0DAFA12BAD4}"/>
              </a:ext>
            </a:extLst>
          </p:cNvPr>
          <p:cNvSpPr txBox="1">
            <a:spLocks/>
          </p:cNvSpPr>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kern="1200">
                <a:solidFill>
                  <a:schemeClr val="tx1"/>
                </a:solidFill>
                <a:latin typeface="+mj-lt"/>
                <a:ea typeface="+mj-ea"/>
                <a:cs typeface="+mj-cs"/>
              </a:rPr>
              <a:t>OAuth On Behalf of OBO Flow</a:t>
            </a:r>
            <a:endParaRPr lang="en-US" sz="2800" kern="1200">
              <a:solidFill>
                <a:schemeClr val="tx1"/>
              </a:solidFill>
              <a:latin typeface="+mj-lt"/>
              <a:ea typeface="+mj-ea"/>
              <a:cs typeface="+mj-cs"/>
              <a:hlinkClick r:id="rId3">
                <a:extLst>
                  <a:ext uri="{A12FA001-AC4F-418D-AE19-62706E023703}">
                    <ahyp:hlinkClr xmlns:ahyp="http://schemas.microsoft.com/office/drawing/2018/hyperlinkcolor" val="tx"/>
                  </a:ext>
                </a:extLst>
              </a:hlinkClick>
            </a:endParaRPr>
          </a:p>
        </p:txBody>
      </p:sp>
      <p:sp>
        <p:nvSpPr>
          <p:cNvPr id="6" name="Textfeld 5">
            <a:extLst>
              <a:ext uri="{FF2B5EF4-FFF2-40B4-BE49-F238E27FC236}">
                <a16:creationId xmlns:a16="http://schemas.microsoft.com/office/drawing/2014/main" id="{7AF04EEB-5976-4BB9-84BF-1921AE3CCEF8}"/>
              </a:ext>
            </a:extLst>
          </p:cNvPr>
          <p:cNvSpPr txBox="1"/>
          <p:nvPr/>
        </p:nvSpPr>
        <p:spPr>
          <a:xfrm>
            <a:off x="643468" y="2638044"/>
            <a:ext cx="3363974" cy="341562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 RFC 6749</a:t>
            </a:r>
          </a:p>
          <a:p>
            <a:pPr indent="-228600">
              <a:lnSpc>
                <a:spcPct val="90000"/>
              </a:lnSpc>
              <a:spcAft>
                <a:spcPts val="600"/>
              </a:spcAft>
              <a:buFont typeface="Arial" panose="020B0604020202020204" pitchFamily="34" charset="0"/>
              <a:buChar char="•"/>
            </a:pPr>
            <a:endParaRPr lang="en-US" sz="2000" dirty="0">
              <a:hlinkClick r:id="rId3"/>
            </a:endParaRPr>
          </a:p>
          <a:p>
            <a:pPr indent="-228600">
              <a:lnSpc>
                <a:spcPct val="90000"/>
              </a:lnSpc>
              <a:spcAft>
                <a:spcPts val="600"/>
              </a:spcAft>
              <a:buFont typeface="Arial" panose="020B0604020202020204" pitchFamily="34" charset="0"/>
              <a:buChar char="•"/>
            </a:pPr>
            <a:r>
              <a:rPr lang="en-US" sz="2000" dirty="0">
                <a:hlinkClick r:id="rId4"/>
              </a:rPr>
              <a:t>https://tools.ietf.org/html/rfc6749</a:t>
            </a: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hlinkClick r:id="rId5"/>
              </a:rPr>
              <a:t>https://docs.microsoft.com/en-us/azure/active-directory/develop/v2-oauth2-on-behalf-of-flow</a:t>
            </a: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7" name="Grafik 3">
            <a:extLst>
              <a:ext uri="{FF2B5EF4-FFF2-40B4-BE49-F238E27FC236}">
                <a16:creationId xmlns:a16="http://schemas.microsoft.com/office/drawing/2014/main" id="{345DD95C-EDAA-4EBA-9994-D4EF02CE1174}"/>
              </a:ext>
            </a:extLst>
          </p:cNvPr>
          <p:cNvPicPr>
            <a:picLocks noChangeAspect="1"/>
          </p:cNvPicPr>
          <p:nvPr/>
        </p:nvPicPr>
        <p:blipFill>
          <a:blip r:embed="rId6"/>
          <a:stretch>
            <a:fillRect/>
          </a:stretch>
        </p:blipFill>
        <p:spPr>
          <a:xfrm>
            <a:off x="5731573" y="643467"/>
            <a:ext cx="5383148" cy="5410199"/>
          </a:xfrm>
          <a:prstGeom prst="rect">
            <a:avLst/>
          </a:prstGeom>
        </p:spPr>
      </p:pic>
    </p:spTree>
    <p:extLst>
      <p:ext uri="{BB962C8B-B14F-4D97-AF65-F5344CB8AC3E}">
        <p14:creationId xmlns:p14="http://schemas.microsoft.com/office/powerpoint/2010/main" val="233459511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68442-D731-498A-9815-048AD5EE3C82}"/>
              </a:ext>
            </a:extLst>
          </p:cNvPr>
          <p:cNvPicPr>
            <a:picLocks noChangeAspect="1"/>
          </p:cNvPicPr>
          <p:nvPr/>
        </p:nvPicPr>
        <p:blipFill>
          <a:blip r:embed="rId3"/>
          <a:stretch>
            <a:fillRect/>
          </a:stretch>
        </p:blipFill>
        <p:spPr>
          <a:xfrm>
            <a:off x="979584" y="635179"/>
            <a:ext cx="10735404" cy="5250466"/>
          </a:xfrm>
          <a:prstGeom prst="rect">
            <a:avLst/>
          </a:prstGeom>
        </p:spPr>
      </p:pic>
      <p:sp>
        <p:nvSpPr>
          <p:cNvPr id="3" name="Rectangle 2">
            <a:extLst>
              <a:ext uri="{FF2B5EF4-FFF2-40B4-BE49-F238E27FC236}">
                <a16:creationId xmlns:a16="http://schemas.microsoft.com/office/drawing/2014/main" id="{AFC8299E-7DD3-4DF9-BC6C-103BB3AD4695}"/>
              </a:ext>
            </a:extLst>
          </p:cNvPr>
          <p:cNvSpPr/>
          <p:nvPr/>
        </p:nvSpPr>
        <p:spPr>
          <a:xfrm rot="10800000" flipV="1">
            <a:off x="979584" y="6024144"/>
            <a:ext cx="10735404" cy="369332"/>
          </a:xfrm>
          <a:prstGeom prst="rect">
            <a:avLst/>
          </a:prstGeom>
        </p:spPr>
        <p:txBody>
          <a:bodyPr wrap="square">
            <a:spAutoFit/>
          </a:bodyPr>
          <a:lstStyle/>
          <a:p>
            <a:r>
              <a:rPr lang="en-CH" dirty="0">
                <a:solidFill>
                  <a:schemeClr val="accent1">
                    <a:lumMod val="60000"/>
                    <a:lumOff val="40000"/>
                  </a:schemeClr>
                </a:solidFill>
              </a:rPr>
              <a:t>s</a:t>
            </a:r>
            <a:r>
              <a:rPr lang="de-CH" dirty="0">
                <a:solidFill>
                  <a:schemeClr val="accent1">
                    <a:lumMod val="60000"/>
                    <a:lumOff val="40000"/>
                  </a:schemeClr>
                </a:solidFill>
              </a:rPr>
              <a:t>r</a:t>
            </a:r>
            <a:r>
              <a:rPr lang="en-CH" dirty="0">
                <a:solidFill>
                  <a:schemeClr val="accent1">
                    <a:lumMod val="60000"/>
                    <a:lumOff val="40000"/>
                  </a:schemeClr>
                </a:solidFill>
              </a:rPr>
              <a:t>c: </a:t>
            </a:r>
            <a:r>
              <a:rPr lang="de-CH" dirty="0">
                <a:solidFill>
                  <a:schemeClr val="accent1">
                    <a:lumMod val="60000"/>
                    <a:lumOff val="40000"/>
                  </a:schemeClr>
                </a:solidFill>
              </a:rPr>
              <a:t>https://docs.microsoft.com/en-us/azure/active-directory/develop/v2-oauth2-on-behalf-of-flow</a:t>
            </a:r>
            <a:endParaRPr lang="en-CH" dirty="0">
              <a:solidFill>
                <a:schemeClr val="accent1">
                  <a:lumMod val="60000"/>
                  <a:lumOff val="40000"/>
                </a:schemeClr>
              </a:solidFill>
            </a:endParaRPr>
          </a:p>
        </p:txBody>
      </p:sp>
    </p:spTree>
    <p:extLst>
      <p:ext uri="{BB962C8B-B14F-4D97-AF65-F5344CB8AC3E}">
        <p14:creationId xmlns:p14="http://schemas.microsoft.com/office/powerpoint/2010/main" val="936965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Microsoft.Identity.Web</a:t>
            </a:r>
            <a:endParaRPr lang="en-US" dirty="0"/>
          </a:p>
        </p:txBody>
      </p:sp>
      <p:pic>
        <p:nvPicPr>
          <p:cNvPr id="5" name="Picture 4">
            <a:extLst>
              <a:ext uri="{FF2B5EF4-FFF2-40B4-BE49-F238E27FC236}">
                <a16:creationId xmlns:a16="http://schemas.microsoft.com/office/drawing/2014/main" id="{E44C7C6B-E30D-6B88-52D1-0CD6F867EE1A}"/>
              </a:ext>
            </a:extLst>
          </p:cNvPr>
          <p:cNvPicPr>
            <a:picLocks noChangeAspect="1"/>
          </p:cNvPicPr>
          <p:nvPr/>
        </p:nvPicPr>
        <p:blipFill>
          <a:blip r:embed="rId3"/>
          <a:stretch>
            <a:fillRect/>
          </a:stretch>
        </p:blipFill>
        <p:spPr>
          <a:xfrm>
            <a:off x="773654" y="1920136"/>
            <a:ext cx="11070240" cy="3902891"/>
          </a:xfrm>
          <a:prstGeom prst="rect">
            <a:avLst/>
          </a:prstGeom>
        </p:spPr>
      </p:pic>
      <p:sp>
        <p:nvSpPr>
          <p:cNvPr id="8" name="TextBox 7">
            <a:extLst>
              <a:ext uri="{FF2B5EF4-FFF2-40B4-BE49-F238E27FC236}">
                <a16:creationId xmlns:a16="http://schemas.microsoft.com/office/drawing/2014/main" id="{61C606D5-4CA8-85F7-517C-FBA083D328A0}"/>
              </a:ext>
            </a:extLst>
          </p:cNvPr>
          <p:cNvSpPr txBox="1"/>
          <p:nvPr/>
        </p:nvSpPr>
        <p:spPr>
          <a:xfrm>
            <a:off x="891988" y="6213841"/>
            <a:ext cx="10592185" cy="369332"/>
          </a:xfrm>
          <a:prstGeom prst="rect">
            <a:avLst/>
          </a:prstGeom>
          <a:noFill/>
        </p:spPr>
        <p:txBody>
          <a:bodyPr wrap="square">
            <a:spAutoFit/>
          </a:bodyPr>
          <a:lstStyle/>
          <a:p>
            <a:r>
              <a:rPr lang="en-US" dirty="0">
                <a:hlinkClick r:id="rId4"/>
              </a:rPr>
              <a:t>https://github.com/damienbod/AzureADAuthRazorUiServiceApiCertificate</a:t>
            </a:r>
            <a:endParaRPr lang="en-US" dirty="0"/>
          </a:p>
        </p:txBody>
      </p:sp>
    </p:spTree>
    <p:extLst>
      <p:ext uri="{BB962C8B-B14F-4D97-AF65-F5344CB8AC3E}">
        <p14:creationId xmlns:p14="http://schemas.microsoft.com/office/powerpoint/2010/main" val="2847154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Microsoft.Identity.Web</a:t>
            </a:r>
            <a:endParaRPr lang="en-US" dirty="0"/>
          </a:p>
        </p:txBody>
      </p:sp>
      <p:pic>
        <p:nvPicPr>
          <p:cNvPr id="8" name="Picture 7">
            <a:extLst>
              <a:ext uri="{FF2B5EF4-FFF2-40B4-BE49-F238E27FC236}">
                <a16:creationId xmlns:a16="http://schemas.microsoft.com/office/drawing/2014/main" id="{907D1735-5586-4013-BFA6-80ED3DDDB168}"/>
              </a:ext>
            </a:extLst>
          </p:cNvPr>
          <p:cNvPicPr>
            <a:picLocks noChangeAspect="1"/>
          </p:cNvPicPr>
          <p:nvPr/>
        </p:nvPicPr>
        <p:blipFill>
          <a:blip r:embed="rId3"/>
          <a:stretch>
            <a:fillRect/>
          </a:stretch>
        </p:blipFill>
        <p:spPr>
          <a:xfrm>
            <a:off x="782966" y="1613518"/>
            <a:ext cx="10412649" cy="4879357"/>
          </a:xfrm>
          <a:prstGeom prst="rect">
            <a:avLst/>
          </a:prstGeom>
        </p:spPr>
      </p:pic>
    </p:spTree>
    <p:extLst>
      <p:ext uri="{BB962C8B-B14F-4D97-AF65-F5344CB8AC3E}">
        <p14:creationId xmlns:p14="http://schemas.microsoft.com/office/powerpoint/2010/main" val="271147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BF54-D762-DF12-94BF-958A765FF848}"/>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55F83D9A-F5B7-1719-FE28-2D149BB05658}"/>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				Questions?</a:t>
            </a:r>
          </a:p>
          <a:p>
            <a:endParaRPr lang="en-US" dirty="0"/>
          </a:p>
          <a:p>
            <a:pPr marL="0" indent="0">
              <a:buNone/>
            </a:pPr>
            <a:endParaRPr lang="en-US" dirty="0"/>
          </a:p>
        </p:txBody>
      </p:sp>
    </p:spTree>
    <p:extLst>
      <p:ext uri="{BB962C8B-B14F-4D97-AF65-F5344CB8AC3E}">
        <p14:creationId xmlns:p14="http://schemas.microsoft.com/office/powerpoint/2010/main" val="976678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CE23B3D-D49E-49E4-A7A0-E0DAFA12BAD4}"/>
              </a:ext>
            </a:extLst>
          </p:cNvPr>
          <p:cNvSpPr txBox="1">
            <a:spLocks/>
          </p:cNvSpPr>
          <p:nvPr/>
        </p:nvSpPr>
        <p:spPr>
          <a:xfrm>
            <a:off x="1653363" y="365760"/>
            <a:ext cx="9367203"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dirty="0"/>
              <a:t>Modern security uses Zero Trust</a:t>
            </a:r>
          </a:p>
        </p:txBody>
      </p:sp>
      <p:sp>
        <p:nvSpPr>
          <p:cNvPr id="11" name="Freeform: Shape 10">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ontent Placeholder 2">
            <a:extLst>
              <a:ext uri="{FF2B5EF4-FFF2-40B4-BE49-F238E27FC236}">
                <a16:creationId xmlns:a16="http://schemas.microsoft.com/office/drawing/2014/main" id="{235F751F-9AFD-3873-5DC8-A7D703DEA68C}"/>
              </a:ext>
            </a:extLst>
          </p:cNvPr>
          <p:cNvSpPr>
            <a:spLocks noGrp="1"/>
          </p:cNvSpPr>
          <p:nvPr>
            <p:ph idx="1"/>
          </p:nvPr>
        </p:nvSpPr>
        <p:spPr>
          <a:xfrm>
            <a:off x="1653364" y="2226365"/>
            <a:ext cx="9700436" cy="3950598"/>
          </a:xfrm>
        </p:spPr>
        <p:txBody>
          <a:bodyPr/>
          <a:lstStyle/>
          <a:p>
            <a:pPr marL="0" indent="0">
              <a:buNone/>
            </a:pPr>
            <a:r>
              <a:rPr lang="en-US" b="0" i="0" dirty="0">
                <a:solidFill>
                  <a:srgbClr val="171717"/>
                </a:solidFill>
                <a:effectLst/>
                <a:latin typeface="Segoe UI" panose="020B0502040204020203" pitchFamily="34" charset="0"/>
              </a:rPr>
              <a:t>Zero Trust is a security strategy. </a:t>
            </a:r>
          </a:p>
          <a:p>
            <a:pPr marL="0" indent="0">
              <a:buNone/>
            </a:pPr>
            <a:endParaRPr lang="en-US" dirty="0"/>
          </a:p>
          <a:p>
            <a:r>
              <a:rPr lang="en-US" dirty="0"/>
              <a:t>Verify explicitly (Never trust, always verify)</a:t>
            </a:r>
          </a:p>
          <a:p>
            <a:r>
              <a:rPr lang="en-US" dirty="0"/>
              <a:t>Least privilege (Blast radius)</a:t>
            </a:r>
          </a:p>
          <a:p>
            <a:r>
              <a:rPr lang="en-US" dirty="0"/>
              <a:t>Assume breach</a:t>
            </a:r>
          </a:p>
          <a:p>
            <a:r>
              <a:rPr lang="en-US" dirty="0"/>
              <a:t>Continuous evaluation</a:t>
            </a:r>
          </a:p>
        </p:txBody>
      </p:sp>
    </p:spTree>
    <p:extLst>
      <p:ext uri="{BB962C8B-B14F-4D97-AF65-F5344CB8AC3E}">
        <p14:creationId xmlns:p14="http://schemas.microsoft.com/office/powerpoint/2010/main" val="4270428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A5DCF72-3C01-DF22-D4C8-BC263C665127}"/>
              </a:ext>
            </a:extLst>
          </p:cNvPr>
          <p:cNvPicPr>
            <a:picLocks noChangeAspect="1"/>
          </p:cNvPicPr>
          <p:nvPr/>
        </p:nvPicPr>
        <p:blipFill rotWithShape="1">
          <a:blip r:embed="rId3"/>
          <a:srcRect t="5063"/>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el 1">
            <a:extLst>
              <a:ext uri="{FF2B5EF4-FFF2-40B4-BE49-F238E27FC236}">
                <a16:creationId xmlns:a16="http://schemas.microsoft.com/office/drawing/2014/main" id="{ECE23B3D-D49E-49E4-A7A0-E0DAFA12BAD4}"/>
              </a:ext>
            </a:extLst>
          </p:cNvPr>
          <p:cNvSpPr txBox="1">
            <a:spLocks/>
          </p:cNvSpPr>
          <p:nvPr/>
        </p:nvSpPr>
        <p:spPr>
          <a:xfrm>
            <a:off x="523875" y="5317240"/>
            <a:ext cx="11210925" cy="744836"/>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spcAft>
                <a:spcPts val="600"/>
              </a:spcAft>
            </a:pPr>
            <a:r>
              <a:rPr lang="en-US" sz="3100">
                <a:solidFill>
                  <a:schemeClr val="tx1">
                    <a:lumMod val="85000"/>
                    <a:lumOff val="15000"/>
                  </a:schemeClr>
                </a:solidFill>
              </a:rPr>
              <a:t>The old way…</a:t>
            </a:r>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910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indoor, cabinet, file&#10;&#10;Description automatically generated">
            <a:extLst>
              <a:ext uri="{FF2B5EF4-FFF2-40B4-BE49-F238E27FC236}">
                <a16:creationId xmlns:a16="http://schemas.microsoft.com/office/drawing/2014/main" id="{2D5F3A6F-DA3C-C8E8-E34B-F5B2D332B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3" y="0"/>
            <a:ext cx="12039453" cy="6858000"/>
          </a:xfrm>
          <a:prstGeom prst="rect">
            <a:avLst/>
          </a:prstGeom>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3B809A1-051B-1A82-FBAE-66349A5AE1E0}"/>
              </a:ext>
            </a:extLst>
          </p:cNvPr>
          <p:cNvSpPr txBox="1"/>
          <p:nvPr/>
        </p:nvSpPr>
        <p:spPr>
          <a:xfrm>
            <a:off x="1253267" y="5220469"/>
            <a:ext cx="10219764" cy="830997"/>
          </a:xfrm>
          <a:prstGeom prst="rect">
            <a:avLst/>
          </a:prstGeom>
          <a:noFill/>
        </p:spPr>
        <p:txBody>
          <a:bodyPr wrap="square">
            <a:spAutoFit/>
          </a:bodyPr>
          <a:lstStyle/>
          <a:p>
            <a:pPr lvl="0">
              <a:lnSpc>
                <a:spcPct val="100000"/>
              </a:lnSpc>
            </a:pPr>
            <a:r>
              <a:rPr lang="en-US" sz="4800" b="1" dirty="0">
                <a:solidFill>
                  <a:srgbClr val="FF0000"/>
                </a:solidFill>
              </a:rPr>
              <a:t>Authentication is the new boundary</a:t>
            </a:r>
          </a:p>
        </p:txBody>
      </p:sp>
    </p:spTree>
    <p:extLst>
      <p:ext uri="{BB962C8B-B14F-4D97-AF65-F5344CB8AC3E}">
        <p14:creationId xmlns:p14="http://schemas.microsoft.com/office/powerpoint/2010/main" val="2668256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Identity and </a:t>
            </a:r>
            <a:r>
              <a:rPr lang="de-CH" dirty="0" err="1"/>
              <a:t>service</a:t>
            </a:r>
            <a:r>
              <a:rPr lang="de-CH" dirty="0"/>
              <a:t> </a:t>
            </a:r>
            <a:r>
              <a:rPr lang="de-CH" dirty="0" err="1"/>
              <a:t>principals</a:t>
            </a:r>
            <a:endParaRPr lang="de-CH" sz="4400" dirty="0"/>
          </a:p>
        </p:txBody>
      </p:sp>
      <p:sp>
        <p:nvSpPr>
          <p:cNvPr id="8" name="Textfeld 6">
            <a:extLst>
              <a:ext uri="{FF2B5EF4-FFF2-40B4-BE49-F238E27FC236}">
                <a16:creationId xmlns:a16="http://schemas.microsoft.com/office/drawing/2014/main" id="{C2BB5CEE-C3DE-241E-7037-090F11D22979}"/>
              </a:ext>
            </a:extLst>
          </p:cNvPr>
          <p:cNvSpPr txBox="1"/>
          <p:nvPr/>
        </p:nvSpPr>
        <p:spPr>
          <a:xfrm>
            <a:off x="838200" y="1155413"/>
            <a:ext cx="10441193" cy="3416320"/>
          </a:xfrm>
          <a:prstGeom prst="rect">
            <a:avLst/>
          </a:prstGeom>
          <a:noFill/>
        </p:spPr>
        <p:txBody>
          <a:bodyPr wrap="square" rtlCol="0">
            <a:spAutoFit/>
          </a:bodyPr>
          <a:lstStyle/>
          <a:p>
            <a:r>
              <a:rPr lang="de-CH" sz="3600" dirty="0"/>
              <a:t>User </a:t>
            </a:r>
            <a:r>
              <a:rPr lang="de-CH" sz="3600" dirty="0" err="1"/>
              <a:t>identities</a:t>
            </a:r>
            <a:r>
              <a:rPr lang="de-CH" sz="3600" dirty="0"/>
              <a:t>?</a:t>
            </a:r>
          </a:p>
          <a:p>
            <a:r>
              <a:rPr lang="de-CH" dirty="0"/>
              <a:t>Internal and </a:t>
            </a:r>
            <a:r>
              <a:rPr lang="en-US" b="0" i="0" dirty="0">
                <a:solidFill>
                  <a:srgbClr val="161616"/>
                </a:solidFill>
                <a:effectLst/>
                <a:latin typeface="Segoe UI" panose="020B0502040204020203" pitchFamily="34" charset="0"/>
              </a:rPr>
              <a:t>external users</a:t>
            </a:r>
          </a:p>
          <a:p>
            <a:endParaRPr lang="de-CH" dirty="0"/>
          </a:p>
          <a:p>
            <a:r>
              <a:rPr lang="de-CH" sz="3600" dirty="0"/>
              <a:t>Workload </a:t>
            </a:r>
            <a:r>
              <a:rPr lang="de-CH" sz="3600" dirty="0" err="1"/>
              <a:t>identities</a:t>
            </a:r>
            <a:r>
              <a:rPr lang="de-CH" sz="3600" dirty="0"/>
              <a:t>?</a:t>
            </a:r>
          </a:p>
          <a:p>
            <a:r>
              <a:rPr lang="en-US" b="0" i="0" dirty="0">
                <a:solidFill>
                  <a:srgbClr val="161616"/>
                </a:solidFill>
                <a:effectLst/>
                <a:latin typeface="Segoe UI" panose="020B0502040204020203" pitchFamily="34" charset="0"/>
              </a:rPr>
              <a:t>In Microsoft </a:t>
            </a:r>
            <a:r>
              <a:rPr lang="en-US" b="0" i="0" dirty="0" err="1">
                <a:solidFill>
                  <a:srgbClr val="161616"/>
                </a:solidFill>
                <a:effectLst/>
                <a:latin typeface="Segoe UI" panose="020B0502040204020203" pitchFamily="34" charset="0"/>
              </a:rPr>
              <a:t>Entra</a:t>
            </a:r>
            <a:r>
              <a:rPr lang="en-US" b="0" i="0" dirty="0">
                <a:solidFill>
                  <a:srgbClr val="161616"/>
                </a:solidFill>
                <a:effectLst/>
                <a:latin typeface="Segoe UI" panose="020B0502040204020203" pitchFamily="34" charset="0"/>
              </a:rPr>
              <a:t>, workload identities are applications, service principals, and managed identities.</a:t>
            </a:r>
            <a:endParaRPr lang="de-CH" dirty="0"/>
          </a:p>
          <a:p>
            <a:endParaRPr lang="de-CH" dirty="0"/>
          </a:p>
          <a:p>
            <a:r>
              <a:rPr lang="de-CH" sz="3600" dirty="0"/>
              <a:t>Device </a:t>
            </a:r>
            <a:r>
              <a:rPr lang="de-CH" sz="3600" dirty="0" err="1"/>
              <a:t>identities</a:t>
            </a:r>
            <a:r>
              <a:rPr lang="de-CH" sz="3600" dirty="0"/>
              <a:t>?</a:t>
            </a:r>
          </a:p>
          <a:p>
            <a:r>
              <a:rPr lang="en-US" dirty="0">
                <a:solidFill>
                  <a:srgbClr val="161616"/>
                </a:solidFill>
                <a:latin typeface="Segoe UI" panose="020B0502040204020203" pitchFamily="34" charset="0"/>
              </a:rPr>
              <a:t>D</a:t>
            </a:r>
            <a:r>
              <a:rPr lang="en-US" b="0" i="0" dirty="0">
                <a:solidFill>
                  <a:srgbClr val="161616"/>
                </a:solidFill>
                <a:effectLst/>
                <a:latin typeface="Segoe UI" panose="020B0502040204020203" pitchFamily="34" charset="0"/>
              </a:rPr>
              <a:t>evice identities represent devices such as desktop computers, mobile, IoT sensors, and IoT managed devices.</a:t>
            </a:r>
            <a:endParaRPr lang="de-CH" dirty="0"/>
          </a:p>
        </p:txBody>
      </p:sp>
    </p:spTree>
    <p:extLst>
      <p:ext uri="{BB962C8B-B14F-4D97-AF65-F5344CB8AC3E}">
        <p14:creationId xmlns:p14="http://schemas.microsoft.com/office/powerpoint/2010/main" val="46053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Identity and </a:t>
            </a:r>
            <a:r>
              <a:rPr lang="de-CH" dirty="0" err="1"/>
              <a:t>service</a:t>
            </a:r>
            <a:r>
              <a:rPr lang="de-CH" dirty="0"/>
              <a:t> </a:t>
            </a:r>
            <a:r>
              <a:rPr lang="de-CH" dirty="0" err="1"/>
              <a:t>principals</a:t>
            </a:r>
            <a:endParaRPr lang="de-CH" sz="4400" dirty="0"/>
          </a:p>
        </p:txBody>
      </p:sp>
      <p:sp>
        <p:nvSpPr>
          <p:cNvPr id="8" name="Textfeld 6">
            <a:extLst>
              <a:ext uri="{FF2B5EF4-FFF2-40B4-BE49-F238E27FC236}">
                <a16:creationId xmlns:a16="http://schemas.microsoft.com/office/drawing/2014/main" id="{C2BB5CEE-C3DE-241E-7037-090F11D22979}"/>
              </a:ext>
            </a:extLst>
          </p:cNvPr>
          <p:cNvSpPr txBox="1"/>
          <p:nvPr/>
        </p:nvSpPr>
        <p:spPr>
          <a:xfrm>
            <a:off x="886161" y="462577"/>
            <a:ext cx="10602558" cy="4524315"/>
          </a:xfrm>
          <a:prstGeom prst="rect">
            <a:avLst/>
          </a:prstGeom>
          <a:noFill/>
        </p:spPr>
        <p:txBody>
          <a:bodyPr wrap="square" rtlCol="0">
            <a:spAutoFit/>
          </a:bodyPr>
          <a:lstStyle/>
          <a:p>
            <a:r>
              <a:rPr lang="de-CH" sz="3600" dirty="0" err="1"/>
              <a:t>We</a:t>
            </a:r>
            <a:r>
              <a:rPr lang="de-CH" sz="3600" dirty="0"/>
              <a:t> </a:t>
            </a:r>
            <a:r>
              <a:rPr lang="de-CH" sz="3600" dirty="0" err="1"/>
              <a:t>authenticate</a:t>
            </a:r>
            <a:r>
              <a:rPr lang="de-CH" sz="3600" dirty="0"/>
              <a:t> </a:t>
            </a:r>
            <a:r>
              <a:rPr lang="de-CH" sz="3600" dirty="0" err="1"/>
              <a:t>identities</a:t>
            </a:r>
            <a:r>
              <a:rPr lang="de-CH" sz="3600" dirty="0"/>
              <a:t>!</a:t>
            </a:r>
          </a:p>
          <a:p>
            <a:endParaRPr lang="de-CH" sz="3600" dirty="0"/>
          </a:p>
          <a:p>
            <a:r>
              <a:rPr lang="en-US" sz="3600" b="1" dirty="0">
                <a:solidFill>
                  <a:srgbClr val="161616"/>
                </a:solidFill>
              </a:rPr>
              <a:t>H</a:t>
            </a:r>
            <a:r>
              <a:rPr lang="en-US" sz="3600" b="1" i="0" dirty="0">
                <a:solidFill>
                  <a:srgbClr val="161616"/>
                </a:solidFill>
                <a:effectLst/>
              </a:rPr>
              <a:t>uman identities</a:t>
            </a:r>
          </a:p>
          <a:p>
            <a:r>
              <a:rPr lang="de-CH" sz="3600" dirty="0" err="1"/>
              <a:t>user</a:t>
            </a:r>
            <a:r>
              <a:rPr lang="de-CH" sz="3600" dirty="0"/>
              <a:t> + </a:t>
            </a:r>
            <a:r>
              <a:rPr lang="de-CH" sz="3600" dirty="0" err="1"/>
              <a:t>application</a:t>
            </a:r>
            <a:r>
              <a:rPr lang="de-CH" sz="3600" dirty="0"/>
              <a:t> </a:t>
            </a:r>
            <a:r>
              <a:rPr lang="de-CH" sz="3600" dirty="0" err="1"/>
              <a:t>is</a:t>
            </a:r>
            <a:r>
              <a:rPr lang="de-CH" sz="3600" dirty="0"/>
              <a:t> </a:t>
            </a:r>
            <a:r>
              <a:rPr lang="de-CH" sz="3600" dirty="0" err="1"/>
              <a:t>authenticated</a:t>
            </a:r>
            <a:endParaRPr lang="de-CH" sz="3600" dirty="0"/>
          </a:p>
          <a:p>
            <a:endParaRPr lang="de-CH" sz="3600" dirty="0"/>
          </a:p>
          <a:p>
            <a:r>
              <a:rPr lang="en-US" sz="3600" b="1" dirty="0">
                <a:solidFill>
                  <a:srgbClr val="161616"/>
                </a:solidFill>
              </a:rPr>
              <a:t>M</a:t>
            </a:r>
            <a:r>
              <a:rPr lang="en-US" sz="3600" b="1" i="0" dirty="0">
                <a:solidFill>
                  <a:srgbClr val="161616"/>
                </a:solidFill>
                <a:effectLst/>
              </a:rPr>
              <a:t>achine identities</a:t>
            </a:r>
            <a:endParaRPr lang="de-CH" sz="3600" dirty="0"/>
          </a:p>
          <a:p>
            <a:r>
              <a:rPr lang="de-CH" sz="3600" dirty="0"/>
              <a:t>Service </a:t>
            </a:r>
            <a:r>
              <a:rPr lang="de-CH" sz="3600" dirty="0" err="1"/>
              <a:t>principal</a:t>
            </a:r>
            <a:r>
              <a:rPr lang="de-CH" sz="3600" dirty="0"/>
              <a:t>, </a:t>
            </a:r>
            <a:r>
              <a:rPr lang="de-CH" sz="3600" dirty="0" err="1"/>
              <a:t>application</a:t>
            </a:r>
            <a:r>
              <a:rPr lang="de-CH" sz="3600" dirty="0"/>
              <a:t>, </a:t>
            </a:r>
            <a:r>
              <a:rPr lang="de-CH" sz="3600" dirty="0" err="1"/>
              <a:t>managed</a:t>
            </a:r>
            <a:r>
              <a:rPr lang="de-CH" sz="3600" dirty="0"/>
              <a:t> </a:t>
            </a:r>
            <a:r>
              <a:rPr lang="de-CH" sz="3600" dirty="0" err="1"/>
              <a:t>identity</a:t>
            </a:r>
            <a:r>
              <a:rPr lang="de-CH" sz="3600" dirty="0"/>
              <a:t> </a:t>
            </a:r>
            <a:r>
              <a:rPr lang="de-CH" sz="3600" dirty="0" err="1"/>
              <a:t>or</a:t>
            </a:r>
            <a:r>
              <a:rPr lang="de-CH" sz="3600" dirty="0"/>
              <a:t> </a:t>
            </a:r>
            <a:r>
              <a:rPr lang="de-CH" sz="3600" dirty="0" err="1"/>
              <a:t>device</a:t>
            </a:r>
            <a:r>
              <a:rPr lang="de-CH" sz="3600" dirty="0"/>
              <a:t> </a:t>
            </a:r>
            <a:r>
              <a:rPr lang="de-CH" sz="3600" dirty="0" err="1"/>
              <a:t>is</a:t>
            </a:r>
            <a:r>
              <a:rPr lang="de-CH" sz="3600" dirty="0"/>
              <a:t> </a:t>
            </a:r>
            <a:r>
              <a:rPr lang="de-CH" sz="3600" dirty="0" err="1"/>
              <a:t>authenticated</a:t>
            </a:r>
            <a:endParaRPr lang="de-CH" sz="3600" dirty="0"/>
          </a:p>
        </p:txBody>
      </p:sp>
    </p:spTree>
    <p:extLst>
      <p:ext uri="{BB962C8B-B14F-4D97-AF65-F5344CB8AC3E}">
        <p14:creationId xmlns:p14="http://schemas.microsoft.com/office/powerpoint/2010/main" val="1566993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Multi/</a:t>
            </a:r>
            <a:r>
              <a:rPr lang="de-CH" dirty="0" err="1"/>
              <a:t>single</a:t>
            </a:r>
            <a:r>
              <a:rPr lang="de-CH" dirty="0"/>
              <a:t> </a:t>
            </a:r>
            <a:r>
              <a:rPr lang="de-CH" dirty="0" err="1"/>
              <a:t>tenant</a:t>
            </a:r>
            <a:r>
              <a:rPr lang="de-CH" dirty="0"/>
              <a:t> </a:t>
            </a:r>
            <a:r>
              <a:rPr lang="de-CH" dirty="0" err="1"/>
              <a:t>applications</a:t>
            </a:r>
            <a:endParaRPr lang="de-CH" sz="4400" dirty="0"/>
          </a:p>
        </p:txBody>
      </p:sp>
      <p:pic>
        <p:nvPicPr>
          <p:cNvPr id="3" name="Picture 2">
            <a:extLst>
              <a:ext uri="{FF2B5EF4-FFF2-40B4-BE49-F238E27FC236}">
                <a16:creationId xmlns:a16="http://schemas.microsoft.com/office/drawing/2014/main" id="{505EED87-B5FD-2933-8AFA-21493E14ACBF}"/>
              </a:ext>
            </a:extLst>
          </p:cNvPr>
          <p:cNvPicPr>
            <a:picLocks noChangeAspect="1"/>
          </p:cNvPicPr>
          <p:nvPr/>
        </p:nvPicPr>
        <p:blipFill>
          <a:blip r:embed="rId3"/>
          <a:stretch>
            <a:fillRect/>
          </a:stretch>
        </p:blipFill>
        <p:spPr>
          <a:xfrm>
            <a:off x="1038112" y="1124810"/>
            <a:ext cx="2865715" cy="3719029"/>
          </a:xfrm>
          <a:prstGeom prst="rect">
            <a:avLst/>
          </a:prstGeom>
        </p:spPr>
      </p:pic>
      <p:pic>
        <p:nvPicPr>
          <p:cNvPr id="5" name="Picture 4">
            <a:extLst>
              <a:ext uri="{FF2B5EF4-FFF2-40B4-BE49-F238E27FC236}">
                <a16:creationId xmlns:a16="http://schemas.microsoft.com/office/drawing/2014/main" id="{6A7ACC48-570D-B8F8-45CB-D0C87F12A6A6}"/>
              </a:ext>
            </a:extLst>
          </p:cNvPr>
          <p:cNvPicPr>
            <a:picLocks noChangeAspect="1"/>
          </p:cNvPicPr>
          <p:nvPr/>
        </p:nvPicPr>
        <p:blipFill>
          <a:blip r:embed="rId4"/>
          <a:stretch>
            <a:fillRect/>
          </a:stretch>
        </p:blipFill>
        <p:spPr>
          <a:xfrm>
            <a:off x="5610113" y="298870"/>
            <a:ext cx="4651618" cy="4702180"/>
          </a:xfrm>
          <a:prstGeom prst="rect">
            <a:avLst/>
          </a:prstGeom>
        </p:spPr>
      </p:pic>
    </p:spTree>
    <p:extLst>
      <p:ext uri="{BB962C8B-B14F-4D97-AF65-F5344CB8AC3E}">
        <p14:creationId xmlns:p14="http://schemas.microsoft.com/office/powerpoint/2010/main" val="4496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2b85b05-d019-4a7e-ae7d-804783b7a8f4}" enabled="1" method="Standard" siteId="{a6bbab92-053e-490b-bd7e-5cd03763b746}" contentBits="0" removed="0"/>
</clbl:labelList>
</file>

<file path=docProps/app.xml><?xml version="1.0" encoding="utf-8"?>
<Properties xmlns="http://schemas.openxmlformats.org/officeDocument/2006/extended-properties" xmlns:vt="http://schemas.openxmlformats.org/officeDocument/2006/docPropsVTypes">
  <Template/>
  <TotalTime>0</TotalTime>
  <Words>1115</Words>
  <Application>Microsoft Office PowerPoint</Application>
  <PresentationFormat>Widescreen</PresentationFormat>
  <Paragraphs>191</Paragraphs>
  <Slides>38</Slides>
  <Notes>32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Calibri</vt:lpstr>
      <vt:lpstr>Calibri Light</vt:lpstr>
      <vt:lpstr>Public Sans</vt:lpstr>
      <vt:lpstr>Segoe UI</vt:lpstr>
      <vt:lpstr>Office Theme</vt:lpstr>
      <vt:lpstr>Office</vt:lpstr>
      <vt:lpstr>Swisslife Tech Talks Securing web applications using Entra ID</vt:lpstr>
      <vt:lpstr>Security focus of this talk</vt:lpstr>
      <vt:lpstr>PowerPoint Presentation</vt:lpstr>
      <vt:lpstr>PowerPoint Presentation</vt:lpstr>
      <vt:lpstr>PowerPoint Presentation</vt:lpstr>
      <vt:lpstr>PowerPoint Presentation</vt:lpstr>
      <vt:lpstr>Identity and service principals</vt:lpstr>
      <vt:lpstr>Identity and service principals</vt:lpstr>
      <vt:lpstr>Multi/single tenant applications</vt:lpstr>
      <vt:lpstr>Azure App registrations</vt:lpstr>
      <vt:lpstr>Azure App registrations</vt:lpstr>
      <vt:lpstr>Azure Enterprise applications</vt:lpstr>
      <vt:lpstr>Typical user session</vt:lpstr>
      <vt:lpstr>PowerPoint Presentation</vt:lpstr>
      <vt:lpstr>PowerPoint Presentation</vt:lpstr>
      <vt:lpstr>PowerPoint Presentation</vt:lpstr>
      <vt:lpstr>OpenID Connect</vt:lpstr>
      <vt:lpstr>PowerPoint Presentation</vt:lpstr>
      <vt:lpstr>Typical user session</vt:lpstr>
      <vt:lpstr>Authentication with users</vt:lpstr>
      <vt:lpstr>OpenID Connect Flows in Azure  OAuth2 Flows   with users     http://openid.net/specs/openid-connect-core-1_0.html</vt:lpstr>
      <vt:lpstr>PowerPoint Presentation</vt:lpstr>
      <vt:lpstr>PowerPoint Presentation</vt:lpstr>
      <vt:lpstr>Microsoft.Identity.Web</vt:lpstr>
      <vt:lpstr>PowerPoint Presentation</vt:lpstr>
      <vt:lpstr>Microsoft.Identity.Web</vt:lpstr>
      <vt:lpstr>Authorization with no users</vt:lpstr>
      <vt:lpstr>PowerPoint Presentation</vt:lpstr>
      <vt:lpstr>No users    http://openid.net/specs/openid-connect-core-1_0.html</vt:lpstr>
      <vt:lpstr>PowerPoint Presentation</vt:lpstr>
      <vt:lpstr>OAuth2 Resource Owner Credentials Flow</vt:lpstr>
      <vt:lpstr>Microsoft.Identity.Client</vt:lpstr>
      <vt:lpstr>Microsoft.Identity.Client (and Azure SDKs)</vt:lpstr>
      <vt:lpstr>PowerPoint Presentation</vt:lpstr>
      <vt:lpstr>PowerPoint Presentation</vt:lpstr>
      <vt:lpstr>Microsoft.Identity.Web</vt:lpstr>
      <vt:lpstr>Microsoft.Identity.Web</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Security</dc:title>
  <dc:creator>Bowden Damien</dc:creator>
  <cp:lastModifiedBy>Damien Bowden</cp:lastModifiedBy>
  <cp:revision>269</cp:revision>
  <dcterms:created xsi:type="dcterms:W3CDTF">2020-12-03T10:57:16Z</dcterms:created>
  <dcterms:modified xsi:type="dcterms:W3CDTF">2024-03-05T08:54:36Z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b85b05-d019-4a7e-ae7d-804783b7a8f4_Enabled">
    <vt:lpwstr>true</vt:lpwstr>
  </property>
  <property fmtid="{D5CDD505-2E9C-101B-9397-08002B2CF9AE}" pid="3" name="MSIP_Label_02b85b05-d019-4a7e-ae7d-804783b7a8f4_SetDate">
    <vt:lpwstr>2021-06-16T18:38:26Z</vt:lpwstr>
  </property>
  <property fmtid="{D5CDD505-2E9C-101B-9397-08002B2CF9AE}" pid="4" name="MSIP_Label_02b85b05-d019-4a7e-ae7d-804783b7a8f4_Method">
    <vt:lpwstr>Standard</vt:lpwstr>
  </property>
  <property fmtid="{D5CDD505-2E9C-101B-9397-08002B2CF9AE}" pid="5" name="MSIP_Label_02b85b05-d019-4a7e-ae7d-804783b7a8f4_Name">
    <vt:lpwstr>Internal</vt:lpwstr>
  </property>
  <property fmtid="{D5CDD505-2E9C-101B-9397-08002B2CF9AE}" pid="6" name="MSIP_Label_02b85b05-d019-4a7e-ae7d-804783b7a8f4_SiteId">
    <vt:lpwstr>a6bbab92-053e-490b-bd7e-5cd03763b746</vt:lpwstr>
  </property>
  <property fmtid="{D5CDD505-2E9C-101B-9397-08002B2CF9AE}" pid="7" name="MSIP_Label_02b85b05-d019-4a7e-ae7d-804783b7a8f4_ActionId">
    <vt:lpwstr>065c8f88-3a8e-4e47-a2b3-b8413b7a2fb4</vt:lpwstr>
  </property>
  <property fmtid="{D5CDD505-2E9C-101B-9397-08002B2CF9AE}" pid="8" name="MSIP_Label_02b85b05-d019-4a7e-ae7d-804783b7a8f4_ContentBits">
    <vt:lpwstr>0</vt:lpwstr>
  </property>
</Properties>
</file>